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9" r:id="rId4"/>
    <p:sldId id="257" r:id="rId5"/>
    <p:sldId id="265" r:id="rId6"/>
    <p:sldId id="267" r:id="rId7"/>
    <p:sldId id="268" r:id="rId8"/>
    <p:sldId id="270" r:id="rId9"/>
    <p:sldId id="272" r:id="rId10"/>
    <p:sldId id="271" r:id="rId11"/>
    <p:sldId id="273" r:id="rId12"/>
    <p:sldId id="286" r:id="rId13"/>
    <p:sldId id="274" r:id="rId14"/>
    <p:sldId id="263" r:id="rId15"/>
    <p:sldId id="275" r:id="rId16"/>
    <p:sldId id="285" r:id="rId17"/>
    <p:sldId id="276" r:id="rId18"/>
    <p:sldId id="284" r:id="rId19"/>
    <p:sldId id="280" r:id="rId20"/>
    <p:sldId id="281" r:id="rId21"/>
    <p:sldId id="282" r:id="rId22"/>
    <p:sldId id="287" r:id="rId23"/>
    <p:sldId id="289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Extrabold" panose="020B0906030804020204" pitchFamily="34" charset="0"/>
      <p:bold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Light" panose="020B0306030504020204" pitchFamily="34" charset="0"/>
      <p:regular r:id="rId37"/>
      <p:italic r:id="rId38"/>
    </p:embeddedFont>
    <p:embeddedFont>
      <p:font typeface="Open Sans Semibold" panose="020B0706030804020204" pitchFamily="34" charset="0"/>
      <p:bold r:id="rId39"/>
      <p:boldItalic r:id="rId40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64"/>
          </p14:sldIdLst>
        </p14:section>
        <p14:section name="Elemente des Corporate Design" id="{9B15DDF1-0A1C-4450-A2F2-FA4F67CF33BE}">
          <p14:sldIdLst>
            <p14:sldId id="269"/>
            <p14:sldId id="257"/>
            <p14:sldId id="265"/>
            <p14:sldId id="267"/>
            <p14:sldId id="268"/>
          </p14:sldIdLst>
        </p14:section>
        <p14:section name="Vorlagedatei speichern" id="{94ED62BC-D27E-41F3-AF02-468A869E08D3}">
          <p14:sldIdLst>
            <p14:sldId id="270"/>
            <p14:sldId id="272"/>
            <p14:sldId id="271"/>
            <p14:sldId id="273"/>
          </p14:sldIdLst>
        </p14:section>
        <p14:section name="Hinweise zur Arbeit mit der Präsentationsvorlage" id="{274ED286-D647-4C8E-BE4C-8F6AF0A391F0}">
          <p14:sldIdLst>
            <p14:sldId id="286"/>
            <p14:sldId id="274"/>
            <p14:sldId id="263"/>
            <p14:sldId id="275"/>
            <p14:sldId id="285"/>
          </p14:sldIdLst>
        </p14:section>
        <p14:section name="weitere Beispielseiten mit Inhalten der TU Dresden" id="{AD708181-2670-4EDC-AA8D-5A3C3905AC8F}">
          <p14:sldIdLst>
            <p14:sldId id="276"/>
            <p14:sldId id="284"/>
            <p14:sldId id="280"/>
            <p14:sldId id="281"/>
            <p14:sldId id="282"/>
            <p14:sldId id="287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79" y="-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bg2"/>
                </a:solidFill>
              </a:rPr>
              <a:t>Diagrammtitel</a:t>
            </a:r>
            <a:endParaRPr lang="en-US" dirty="0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CF-440A-BB74-EBAE3317F7DF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5CF-440A-BB74-EBAE3317F7DF}"/>
              </c:ext>
            </c:extLst>
          </c:dPt>
          <c:dPt>
            <c:idx val="2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CF-440A-BB74-EBAE3317F7DF}"/>
              </c:ext>
            </c:extLst>
          </c:dPt>
          <c:dPt>
            <c:idx val="3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CF-440A-BB74-EBAE3317F7DF}"/>
              </c:ext>
            </c:extLst>
          </c:dPt>
          <c:dLbls>
            <c:dLbl>
              <c:idx val="0"/>
              <c:layout>
                <c:manualLayout>
                  <c:x val="5.8371735791090631E-2"/>
                  <c:y val="0.14643259100504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CF-440A-BB74-EBAE3317F7DF}"/>
                </c:ext>
              </c:extLst>
            </c:dLbl>
            <c:dLbl>
              <c:idx val="1"/>
              <c:layout>
                <c:manualLayout>
                  <c:x val="-3.6866359447004636E-2"/>
                  <c:y val="0.14045575055585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CF-440A-BB74-EBAE3317F7DF}"/>
                </c:ext>
              </c:extLst>
            </c:dLbl>
            <c:dLbl>
              <c:idx val="2"/>
              <c:layout>
                <c:manualLayout>
                  <c:x val="-9.2165898617511552E-2"/>
                  <c:y val="-6.87336651656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CF-440A-BB74-EBAE3317F7DF}"/>
                </c:ext>
              </c:extLst>
            </c:dLbl>
            <c:dLbl>
              <c:idx val="3"/>
              <c:layout>
                <c:manualLayout>
                  <c:x val="-5.2227342549923249E-2"/>
                  <c:y val="-7.172208539022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F-440A-BB74-EBAE3317F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CF-440A-BB74-EBAE3317F7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25875394607932"/>
          <c:y val="0.85424321552133697"/>
          <c:w val="0.56519370562550653"/>
          <c:h val="0.1278262631311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B2-493F-B775-061CA895142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B2-493F-B775-061CA895142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B2-493F-B775-061CA89514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8227840"/>
        <c:axId val="101287040"/>
      </c:barChart>
      <c:catAx>
        <c:axId val="1282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1287040"/>
        <c:crosses val="autoZero"/>
        <c:auto val="1"/>
        <c:lblAlgn val="ctr"/>
        <c:lblOffset val="100"/>
        <c:noMultiLvlLbl val="0"/>
      </c:catAx>
      <c:valAx>
        <c:axId val="10128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22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01.03.2018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01.03.2018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575050" y="6319797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Struktureinheit der TU Dresden /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Vorname des Vortragenden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13.01.2018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support.office.com/de-de/article/Was-ist-ein-Folienmaster-B9ABB2A0-7AEF-4257-A14E-4329C904DA54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upport.office.com/de-de/article/Erstellen-und-Verwenden-einer-eigenen-Vorlage-A1B72758-61A0-4215-80EB-165C6C4BED0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u-dresden.de/intern/services-und-hilfe/kommunizieren-und-publizieren/cd/richtlinien-und-anleitungen" TargetMode="External"/><Relationship Id="rId2" Type="http://schemas.openxmlformats.org/officeDocument/2006/relationships/hyperlink" Target="http://www.leserlich.info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kscape.org/de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eve_Mattes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hyperlink" Target="https://tu-dresden.de/intern/services-und-hilfe/ressourcen/dateien/kommunizieren_und_publizieren/corporate-design/cd-elemente/schrift-tud-open-sa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hyperlink" Target="https://support.office.com/de-de/article/ausrichten-von-objekten-auf-folien-mithilfe-von-f%C3%BChrungslinien-auf-folienmasterebene-80e0171a-a5f6-499b-8a1e-c46da02b328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upport.office.com/de-de/article/verwenden-oder-Erstellen-von-Designs-in-PowerPoint-83e68627-2c17-454a-9fd8-62deb81951a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CD-Regeln und Hinweise // Stand Februar 2018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mtClean="0"/>
              <a:t>Dezernat 7 – Strategie und Kommunikation</a:t>
            </a:r>
          </a:p>
          <a:p>
            <a:r>
              <a:rPr lang="de-DE" smtClean="0"/>
              <a:t>Corporate Design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Präsentationsvorlagen</a:t>
            </a:r>
            <a:br>
              <a:rPr lang="de-DE" dirty="0" smtClean="0"/>
            </a:br>
            <a:r>
              <a:rPr lang="de-DE" b="0" dirty="0" smtClean="0"/>
              <a:t>im CD der TU Dresden</a:t>
            </a:r>
            <a:endParaRPr lang="de-DE" b="0" dirty="0"/>
          </a:p>
        </p:txBody>
      </p:sp>
      <p:pic>
        <p:nvPicPr>
          <p:cNvPr id="6" name="Picture 4" descr="\\vs-grp02.zih.tu-dresden.de\seiak\Datenaustausch IAK\06_Intern IAK\IAK Logo - neu\DE\Klein\Logo_IAK_03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61" y="5680941"/>
            <a:ext cx="2527939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Masterfolien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anpassen</a:t>
            </a:r>
            <a:endParaRPr lang="de-DE" b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Inhalts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Über die Masterfolien kann man effizient das Aussehen der gesamten Präsentation steuern.</a:t>
            </a:r>
          </a:p>
          <a:p>
            <a:r>
              <a:rPr lang="de-DE" dirty="0" smtClean="0"/>
              <a:t>Innerhalb der Masterfolien </a:t>
            </a:r>
            <a:r>
              <a:rPr lang="de-DE" b="1" dirty="0" smtClean="0"/>
              <a:t>Menü „Start“ </a:t>
            </a:r>
            <a:r>
              <a:rPr lang="de-DE" dirty="0" smtClean="0"/>
              <a:t>kann man die Grundeinstellungen auf dem </a:t>
            </a:r>
            <a:r>
              <a:rPr lang="de-DE" b="1" dirty="0" smtClean="0"/>
              <a:t>„Folienmaster“ </a:t>
            </a:r>
            <a:r>
              <a:rPr lang="de-DE" dirty="0" smtClean="0"/>
              <a:t>und die zugehörigen </a:t>
            </a:r>
            <a:r>
              <a:rPr lang="de-DE" b="1" dirty="0" err="1" smtClean="0"/>
              <a:t>Layoutfolien</a:t>
            </a:r>
            <a:r>
              <a:rPr lang="de-DE" b="1" dirty="0" smtClean="0"/>
              <a:t> anpassen</a:t>
            </a:r>
            <a:r>
              <a:rPr lang="de-DE" dirty="0" smtClean="0"/>
              <a:t>:</a:t>
            </a:r>
          </a:p>
          <a:p>
            <a:pPr lvl="3"/>
            <a:r>
              <a:rPr lang="de-DE" dirty="0" smtClean="0"/>
              <a:t>Inhalt der Fußzeile</a:t>
            </a:r>
            <a:endParaRPr lang="de-DE" dirty="0"/>
          </a:p>
          <a:p>
            <a:pPr lvl="3"/>
            <a:r>
              <a:rPr lang="de-DE" dirty="0" smtClean="0"/>
              <a:t>Folienhintergrund</a:t>
            </a:r>
          </a:p>
          <a:p>
            <a:pPr lvl="3"/>
            <a:r>
              <a:rPr lang="de-DE" dirty="0" smtClean="0"/>
              <a:t>Farben</a:t>
            </a:r>
          </a:p>
          <a:p>
            <a:pPr lvl="3"/>
            <a:r>
              <a:rPr lang="de-DE" dirty="0" smtClean="0"/>
              <a:t>Zweitlogo und Gestaltungselemente</a:t>
            </a:r>
          </a:p>
          <a:p>
            <a:r>
              <a:rPr lang="de-DE" dirty="0" smtClean="0"/>
              <a:t>So kann man auch eine weitere </a:t>
            </a:r>
            <a:r>
              <a:rPr lang="de-DE" b="1" dirty="0" smtClean="0"/>
              <a:t>individuell angepasste Vorlage hinterlegen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874713" y="5472668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Folienmaster</a:t>
            </a:r>
            <a:endParaRPr lang="de-DE" sz="1200" dirty="0">
              <a:solidFill>
                <a:schemeClr val="accent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278083" y="1484314"/>
            <a:ext cx="4280047" cy="2171027"/>
            <a:chOff x="6278083" y="1484314"/>
            <a:chExt cx="4280047" cy="2171027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3"/>
            <a:srcRect l="18958" t="-1" r="57639" b="79045"/>
            <a:stretch/>
          </p:blipFill>
          <p:spPr>
            <a:xfrm>
              <a:off x="6278083" y="1484314"/>
              <a:ext cx="4280047" cy="2155702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2" name="Rechteck 21"/>
            <p:cNvSpPr/>
            <p:nvPr/>
          </p:nvSpPr>
          <p:spPr>
            <a:xfrm>
              <a:off x="6535570" y="2072641"/>
              <a:ext cx="698459" cy="66294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535570" y="2935341"/>
              <a:ext cx="1955760" cy="720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9353968" y="1808167"/>
              <a:ext cx="638502" cy="25685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278086" y="3960450"/>
            <a:ext cx="4290678" cy="1889668"/>
            <a:chOff x="6278086" y="3960450"/>
            <a:chExt cx="4290678" cy="1889668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/>
            <a:srcRect l="-1" t="5782" r="1349" b="15393"/>
            <a:stretch/>
          </p:blipFill>
          <p:spPr>
            <a:xfrm>
              <a:off x="6278086" y="3960450"/>
              <a:ext cx="4290678" cy="1881550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25" name="Rechteck 24"/>
            <p:cNvSpPr/>
            <p:nvPr/>
          </p:nvSpPr>
          <p:spPr>
            <a:xfrm>
              <a:off x="6379852" y="4518427"/>
              <a:ext cx="756000" cy="56127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7605078" y="4612394"/>
              <a:ext cx="2963686" cy="123772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0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PowerPoint-Vorlage </a:t>
            </a:r>
            <a:br>
              <a:rPr lang="de-DE" dirty="0" smtClean="0"/>
            </a:br>
            <a:r>
              <a:rPr lang="de-DE" b="0" dirty="0" smtClean="0"/>
              <a:t>als </a:t>
            </a:r>
            <a:r>
              <a:rPr lang="de-DE" b="0" dirty="0"/>
              <a:t>.</a:t>
            </a:r>
            <a:r>
              <a:rPr lang="de-DE" b="0" dirty="0" err="1"/>
              <a:t>potx</a:t>
            </a:r>
            <a:r>
              <a:rPr lang="de-DE" b="0" dirty="0"/>
              <a:t>-Datei</a:t>
            </a:r>
            <a:r>
              <a:rPr lang="de-DE" b="0" dirty="0" smtClean="0"/>
              <a:t> speichern</a:t>
            </a:r>
            <a:r>
              <a:rPr lang="de-DE" b="0" dirty="0"/>
              <a:t/>
            </a:r>
            <a:br>
              <a:rPr lang="de-DE" b="0" dirty="0"/>
            </a:br>
            <a:endParaRPr lang="de-DE" b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Die angepasste Präsentation kann man über das </a:t>
            </a:r>
            <a:r>
              <a:rPr lang="de-DE" b="1" dirty="0" smtClean="0"/>
              <a:t>Menü „Datei“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„Speichern unter“ als </a:t>
            </a:r>
            <a:br>
              <a:rPr lang="de-DE" dirty="0" smtClean="0"/>
            </a:br>
            <a:r>
              <a:rPr lang="de-DE" b="1" dirty="0" smtClean="0"/>
              <a:t>PowerPoint-Vorlage (.</a:t>
            </a:r>
            <a:r>
              <a:rPr lang="de-DE" b="1" dirty="0" err="1" smtClean="0"/>
              <a:t>potx</a:t>
            </a:r>
            <a:r>
              <a:rPr lang="de-DE" b="1" dirty="0" smtClean="0"/>
              <a:t>) </a:t>
            </a:r>
            <a:r>
              <a:rPr lang="de-DE" dirty="0" smtClean="0"/>
              <a:t>auf dem eigenen PC speichern.</a:t>
            </a:r>
          </a:p>
          <a:p>
            <a:r>
              <a:rPr lang="de-DE" dirty="0" smtClean="0"/>
              <a:t>Auch so kann man bei jeder neuen Präsentation auf die Vorlage zugreifen.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1919288" y="5400676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Folien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master</a:t>
            </a:r>
            <a:endParaRPr lang="de-DE" sz="1200" dirty="0">
              <a:solidFill>
                <a:schemeClr val="accent1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-1" y="2721935"/>
            <a:ext cx="12192001" cy="3407403"/>
            <a:chOff x="-1" y="2721935"/>
            <a:chExt cx="12192001" cy="340740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87"/>
            <a:stretch/>
          </p:blipFill>
          <p:spPr>
            <a:xfrm>
              <a:off x="0" y="2721935"/>
              <a:ext cx="12192000" cy="3407403"/>
            </a:xfrm>
            <a:prstGeom prst="rect">
              <a:avLst/>
            </a:prstGeom>
            <a:ln w="6350">
              <a:solidFill>
                <a:schemeClr val="bg2"/>
              </a:solidFill>
            </a:ln>
          </p:spPr>
        </p:pic>
        <p:sp>
          <p:nvSpPr>
            <p:cNvPr id="17" name="Rechteck 16"/>
            <p:cNvSpPr/>
            <p:nvPr/>
          </p:nvSpPr>
          <p:spPr>
            <a:xfrm>
              <a:off x="-1" y="3042229"/>
              <a:ext cx="967563" cy="2880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0555766" y="5839933"/>
              <a:ext cx="725377" cy="18298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005272" y="5237314"/>
              <a:ext cx="8186727" cy="16336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23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Hinweise</a:t>
            </a:r>
            <a:r>
              <a:rPr lang="de-DE" sz="3600" dirty="0">
                <a:solidFill>
                  <a:schemeClr val="bg1"/>
                </a:solidFill>
                <a:latin typeface="+mj-lt"/>
              </a:rPr>
              <a:t> </a:t>
            </a:r>
            <a:br>
              <a:rPr lang="de-DE" sz="3600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zur Arbeit mit der Präsentationsvorlage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5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Neue Datei </a:t>
            </a:r>
            <a:br>
              <a:rPr lang="de-DE" dirty="0" smtClean="0"/>
            </a:br>
            <a:r>
              <a:rPr lang="de-DE" b="0" dirty="0" smtClean="0"/>
              <a:t>erstellen</a:t>
            </a:r>
            <a:r>
              <a:rPr lang="de-DE" dirty="0"/>
              <a:t/>
            </a:r>
            <a:br>
              <a:rPr lang="de-DE" dirty="0"/>
            </a:br>
            <a:endParaRPr lang="de-DE" b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Bei einer neuen PowerPoint-Präsentation kann man die Vorlage entweder als </a:t>
            </a:r>
            <a:r>
              <a:rPr lang="de-DE" b="1" dirty="0"/>
              <a:t>„benutzerdefinierte“ Vorlage</a:t>
            </a:r>
            <a:r>
              <a:rPr lang="de-DE" dirty="0"/>
              <a:t> </a:t>
            </a:r>
            <a:r>
              <a:rPr lang="de-DE" dirty="0" smtClean="0"/>
              <a:t> oder als </a:t>
            </a:r>
            <a:r>
              <a:rPr lang="de-DE" b="1" dirty="0" smtClean="0"/>
              <a:t>„empfohlenes“ Design</a:t>
            </a:r>
            <a:r>
              <a:rPr lang="de-DE" dirty="0" smtClean="0"/>
              <a:t> auswählen.</a:t>
            </a:r>
          </a:p>
          <a:p>
            <a:r>
              <a:rPr lang="de-DE" dirty="0" smtClean="0"/>
              <a:t>So lassen sich auch weitere Formatierungen z. B. für Diagramme in Excel anlegen.</a:t>
            </a:r>
          </a:p>
          <a:p>
            <a:r>
              <a:rPr lang="de-DE" sz="1200" dirty="0">
                <a:solidFill>
                  <a:schemeClr val="accent1"/>
                </a:solidFill>
              </a:rPr>
              <a:t>mehr Informationen zu diesem Thema: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de-DE" sz="1200" dirty="0">
              <a:solidFill>
                <a:schemeClr val="accent1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Bildplatzhalter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921" r="1421" b="23270"/>
          <a:stretch/>
        </p:blipFill>
        <p:spPr>
          <a:xfrm>
            <a:off x="6275898" y="3044794"/>
            <a:ext cx="5175367" cy="2795587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8730633" y="4722926"/>
            <a:ext cx="1253337" cy="72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" r="39598" b="54841"/>
          <a:stretch/>
        </p:blipFill>
        <p:spPr>
          <a:xfrm>
            <a:off x="865097" y="3044794"/>
            <a:ext cx="5206093" cy="2789479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3" name="Rechteck 12"/>
          <p:cNvSpPr/>
          <p:nvPr/>
        </p:nvSpPr>
        <p:spPr>
          <a:xfrm>
            <a:off x="860963" y="3673983"/>
            <a:ext cx="797716" cy="272705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700130" y="4518836"/>
            <a:ext cx="2371059" cy="133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9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Arbeiten</a:t>
            </a:r>
            <a:br>
              <a:rPr lang="de-DE" dirty="0" smtClean="0"/>
            </a:br>
            <a:r>
              <a:rPr lang="de-DE" b="0" dirty="0" smtClean="0"/>
              <a:t>mit der Präsentationsvorlage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r="14808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Für jede neue Folie innerhalb einer Präsentation sollte man </a:t>
            </a:r>
            <a:r>
              <a:rPr lang="de-DE" b="1" dirty="0" smtClean="0"/>
              <a:t>das passende Layout </a:t>
            </a:r>
            <a:r>
              <a:rPr lang="de-DE" dirty="0" smtClean="0"/>
              <a:t>(einspaltig, zweispaltig, etc.)  wählen.</a:t>
            </a:r>
          </a:p>
          <a:p>
            <a:r>
              <a:rPr lang="de-DE" b="1" dirty="0" smtClean="0"/>
              <a:t>Texte und Bilder</a:t>
            </a:r>
            <a:r>
              <a:rPr lang="de-DE" dirty="0" smtClean="0"/>
              <a:t> sollte man </a:t>
            </a:r>
            <a:r>
              <a:rPr lang="de-DE" b="1" dirty="0" smtClean="0"/>
              <a:t>direkt in</a:t>
            </a:r>
            <a:r>
              <a:rPr lang="de-DE" dirty="0" smtClean="0"/>
              <a:t> den vorgegebene </a:t>
            </a:r>
            <a:r>
              <a:rPr lang="de-DE" b="1" dirty="0" smtClean="0"/>
              <a:t>Feldern platzieren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Für sich häufig wiederholenden Anordnungen von Bild- und Textelementen lohnt es sich, in den Masterfolien </a:t>
            </a:r>
            <a:r>
              <a:rPr lang="de-DE" b="1" dirty="0" smtClean="0"/>
              <a:t>zusätzliche Layouts anzulegen</a:t>
            </a:r>
            <a:r>
              <a:rPr lang="de-DE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de-DE" dirty="0" smtClean="0"/>
              <a:t>So ist es sehr schnell möglich, aus verschiedenen Präsentationen eine gemeinsame zusammen zu stellen und das Layout auf ein einheitliches Layout anzupassen.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568101" y="2125439"/>
            <a:ext cx="882451" cy="72990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647400" y="2321155"/>
            <a:ext cx="3807999" cy="3456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568101" y="1743236"/>
            <a:ext cx="252722" cy="275347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Texte </a:t>
            </a:r>
            <a:br>
              <a:rPr lang="de-DE" dirty="0" smtClean="0"/>
            </a:br>
            <a:r>
              <a:rPr lang="de-DE" b="0" dirty="0" smtClean="0"/>
              <a:t>über Listenebene formatieren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4" r="1948"/>
          <a:stretch/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Am schnellsten lassen sich einheitlich gestaltete </a:t>
            </a:r>
            <a:r>
              <a:rPr lang="de-DE" b="1" dirty="0" smtClean="0"/>
              <a:t>Texte, durch</a:t>
            </a:r>
            <a:r>
              <a:rPr lang="de-DE" dirty="0" smtClean="0"/>
              <a:t> eine Formatierung über das </a:t>
            </a:r>
            <a:r>
              <a:rPr lang="de-DE" b="1" dirty="0" smtClean="0"/>
              <a:t>Menü „Start“ </a:t>
            </a:r>
            <a:r>
              <a:rPr lang="de-DE" b="1" dirty="0" smtClean="0">
                <a:sym typeface="Wingdings" panose="05000000000000000000" pitchFamily="2" charset="2"/>
              </a:rPr>
              <a:t> „</a:t>
            </a:r>
            <a:r>
              <a:rPr lang="de-DE" b="1" dirty="0" smtClean="0"/>
              <a:t>Listenebene erhöhen oder verringern“ anpassen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Die hier voreingestellten Textformate </a:t>
            </a:r>
          </a:p>
          <a:p>
            <a:pPr lvl="1"/>
            <a:r>
              <a:rPr lang="de-DE" dirty="0" smtClean="0"/>
              <a:t>Schriftgröße</a:t>
            </a:r>
          </a:p>
          <a:p>
            <a:pPr lvl="1"/>
            <a:r>
              <a:rPr lang="de-DE" dirty="0" smtClean="0"/>
              <a:t>Anstriche</a:t>
            </a:r>
          </a:p>
          <a:p>
            <a:pPr lvl="1"/>
            <a:r>
              <a:rPr lang="de-DE" dirty="0" smtClean="0"/>
              <a:t>Tabulatoren</a:t>
            </a:r>
          </a:p>
          <a:p>
            <a:pPr lvl="1"/>
            <a:r>
              <a:rPr lang="de-DE" dirty="0" smtClean="0"/>
              <a:t>Textfarbe, etc.</a:t>
            </a:r>
          </a:p>
          <a:p>
            <a:r>
              <a:rPr lang="de-DE" dirty="0" smtClean="0"/>
              <a:t>kann man ebenfalls </a:t>
            </a:r>
            <a:r>
              <a:rPr lang="de-DE" b="1" dirty="0" smtClean="0"/>
              <a:t>im Folienmaster anpassen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Kleinere Änderungen und Hervorhebungen können direkt im Text über die Anpassung von Schrift oder Absatz vorgenommen werden.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9030647" y="2019249"/>
            <a:ext cx="439947" cy="2329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9249957" y="2698064"/>
            <a:ext cx="1661272" cy="43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2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Barrierefrei </a:t>
            </a:r>
            <a:br>
              <a:rPr lang="de-DE" dirty="0" smtClean="0"/>
            </a:br>
            <a:r>
              <a:rPr lang="de-DE" b="0" dirty="0"/>
              <a:t>k</a:t>
            </a:r>
            <a:r>
              <a:rPr lang="de-DE" b="0" dirty="0" smtClean="0"/>
              <a:t>ommunizieren</a:t>
            </a:r>
            <a:endParaRPr lang="de-DE" b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de-DE" dirty="0"/>
              <a:t>Folgende Aspekte sind </a:t>
            </a:r>
            <a:r>
              <a:rPr lang="de-DE" dirty="0" smtClean="0"/>
              <a:t>wesentlich, </a:t>
            </a:r>
            <a:r>
              <a:rPr lang="de-DE" dirty="0"/>
              <a:t>um ein barrierefreies Dokument zu erstellen:</a:t>
            </a:r>
          </a:p>
          <a:p>
            <a:pPr lvl="1"/>
            <a:r>
              <a:rPr lang="de-DE" dirty="0"/>
              <a:t>Inhaltsfelder im Layout nutzen (S. 14)</a:t>
            </a:r>
          </a:p>
          <a:p>
            <a:pPr lvl="1"/>
            <a:r>
              <a:rPr lang="de-DE" dirty="0"/>
              <a:t>Formatvorlagen für Text nutzen (S.15)</a:t>
            </a:r>
          </a:p>
          <a:p>
            <a:pPr lvl="1"/>
            <a:r>
              <a:rPr lang="de-DE" dirty="0" smtClean="0"/>
              <a:t>Leerzeilen </a:t>
            </a:r>
            <a:r>
              <a:rPr lang="de-DE" dirty="0"/>
              <a:t>vermeiden</a:t>
            </a:r>
          </a:p>
          <a:p>
            <a:pPr lvl="1"/>
            <a:r>
              <a:rPr lang="de-DE" dirty="0"/>
              <a:t>Umfangreiche Anpassungen im Folienmaster vornehmen. Auf Schriftgröße und Farbkontraste achten. </a:t>
            </a:r>
            <a:r>
              <a:rPr lang="de-DE" dirty="0">
                <a:hlinkClick r:id="rId2"/>
              </a:rPr>
              <a:t>http://www.leserlich.info/</a:t>
            </a:r>
            <a:r>
              <a:rPr lang="de-DE" dirty="0"/>
              <a:t>)</a:t>
            </a:r>
          </a:p>
          <a:p>
            <a:pPr lvl="1">
              <a:spcBef>
                <a:spcPts val="3000"/>
              </a:spcBef>
            </a:pPr>
            <a:r>
              <a:rPr lang="de-DE" dirty="0"/>
              <a:t>Bilder </a:t>
            </a:r>
            <a:r>
              <a:rPr lang="de-DE" dirty="0" smtClean="0"/>
              <a:t>gruppieren</a:t>
            </a:r>
            <a:endParaRPr lang="de-DE" dirty="0"/>
          </a:p>
          <a:p>
            <a:pPr lvl="1"/>
            <a:r>
              <a:rPr lang="de-DE" dirty="0"/>
              <a:t>Bildbeschreibung erstellen</a:t>
            </a:r>
          </a:p>
          <a:p>
            <a:pPr lvl="1">
              <a:spcBef>
                <a:spcPts val="3000"/>
              </a:spcBef>
            </a:pPr>
            <a:r>
              <a:rPr lang="de-DE" dirty="0"/>
              <a:t>Einstellungen für Sprache und Inhaltsverzeichnis beim PDF-Export berücksichtigen.</a:t>
            </a:r>
            <a:br>
              <a:rPr lang="de-DE" dirty="0"/>
            </a:br>
            <a:r>
              <a:rPr lang="de-DE" dirty="0">
                <a:hlinkClick r:id="rId3"/>
              </a:rPr>
              <a:t>Weitere Informationen zu diesem </a:t>
            </a:r>
            <a:r>
              <a:rPr lang="de-DE" dirty="0" smtClean="0">
                <a:hlinkClick r:id="rId3"/>
              </a:rPr>
              <a:t>Thema</a:t>
            </a:r>
            <a:r>
              <a:rPr lang="de-DE" dirty="0" smtClean="0"/>
              <a:t> auf den Serviceseiten der TUD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8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W</a:t>
            </a:r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eitere Beispielseiten </a:t>
            </a:r>
            <a:br>
              <a:rPr lang="de-DE" sz="3600" b="1" dirty="0" smtClean="0">
                <a:solidFill>
                  <a:schemeClr val="bg1"/>
                </a:solidFill>
                <a:latin typeface="+mj-lt"/>
              </a:rPr>
            </a:br>
            <a:r>
              <a:rPr lang="de-DE" sz="3600" dirty="0" smtClean="0">
                <a:solidFill>
                  <a:schemeClr val="bg1"/>
                </a:solidFill>
                <a:latin typeface="+mj-lt"/>
              </a:rPr>
              <a:t>mit Inhalten der TU Dresden</a:t>
            </a:r>
            <a:endParaRPr lang="de-DE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8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Technische Universität </a:t>
            </a:r>
            <a:br>
              <a:rPr lang="de-DE" smtClean="0"/>
            </a:br>
            <a:r>
              <a:rPr lang="de-DE" smtClean="0"/>
              <a:t>Dresden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Die Technische Universität Dresden (TU Dresden):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35.000 Studierende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122 Studiengänge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5 Bereiche mit 18 Fakultäten: </a:t>
            </a:r>
            <a:br>
              <a:rPr lang="de-DE" dirty="0" smtClean="0"/>
            </a:br>
            <a:r>
              <a:rPr lang="de-DE" dirty="0" smtClean="0"/>
              <a:t>Bau und Umwelt // Geistes- und Sozialwissenschaften // Ingenieurwissenschaften // </a:t>
            </a:r>
            <a:br>
              <a:rPr lang="de-DE" dirty="0" smtClean="0"/>
            </a:br>
            <a:r>
              <a:rPr lang="de-DE" dirty="0" smtClean="0"/>
              <a:t>Mathematik und Naturwissenschaften // Medizin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Exzellenzuniversität seit 2012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forschungsstark, dynamisch, weltoffen, familienfreundlich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seit 1828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098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Diagramme</a:t>
            </a:r>
            <a:br>
              <a:rPr lang="de-DE" dirty="0" smtClean="0"/>
            </a:br>
            <a:r>
              <a:rPr lang="de-DE" b="0" dirty="0" smtClean="0"/>
              <a:t>monochrom</a:t>
            </a:r>
            <a:endParaRPr lang="de-DE" b="0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269398539"/>
              </p:ext>
            </p:extLst>
          </p:nvPr>
        </p:nvGraphicFramePr>
        <p:xfrm>
          <a:off x="6273357" y="1484314"/>
          <a:ext cx="5182042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 smtClean="0"/>
              <a:t>Empfohlene Darstellungsparameter: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flächige Diagramme </a:t>
            </a:r>
            <a:r>
              <a:rPr lang="de-DE" dirty="0" smtClean="0"/>
              <a:t>bevorzugen </a:t>
            </a:r>
            <a:br>
              <a:rPr lang="de-DE" dirty="0" smtClean="0"/>
            </a:br>
            <a:r>
              <a:rPr lang="de-DE" dirty="0" smtClean="0"/>
              <a:t>(kein 3D!)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monochrome Farbvarianten</a:t>
            </a:r>
            <a:r>
              <a:rPr lang="de-DE" dirty="0" smtClean="0"/>
              <a:t> verwenden, vorzugsweise in Cyan</a:t>
            </a:r>
            <a:br>
              <a:rPr lang="de-DE" dirty="0" smtClean="0"/>
            </a:br>
            <a:r>
              <a:rPr lang="de-DE" dirty="0" smtClean="0"/>
              <a:t>Alternativ kann ebenso eine andere Kontrastfarbe für das Dokument definiert werden.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Beschriftung außerhalb der Flächen</a:t>
            </a:r>
          </a:p>
          <a:p>
            <a:pPr lvl="1">
              <a:spcBef>
                <a:spcPts val="3000"/>
              </a:spcBef>
            </a:pPr>
            <a:r>
              <a:rPr lang="de-DE" dirty="0" smtClean="0"/>
              <a:t>auf Schatten, Verläufe etc. verzichten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658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</a:t>
            </a:r>
            <a:br>
              <a:rPr lang="de-DE" dirty="0" smtClean="0"/>
            </a:br>
            <a:r>
              <a:rPr lang="de-DE" b="0" dirty="0" smtClean="0"/>
              <a:t>des Beispielfoliensatzes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b="1" dirty="0" smtClean="0"/>
              <a:t>Elemente</a:t>
            </a:r>
            <a:r>
              <a:rPr lang="de-DE" dirty="0" smtClean="0"/>
              <a:t> des Corporate Design der TU Dresden</a:t>
            </a:r>
          </a:p>
          <a:p>
            <a:pPr lvl="1"/>
            <a:r>
              <a:rPr lang="de-DE" dirty="0" smtClean="0"/>
              <a:t>Logo</a:t>
            </a:r>
          </a:p>
          <a:p>
            <a:pPr lvl="1"/>
            <a:r>
              <a:rPr lang="de-DE" dirty="0" smtClean="0"/>
              <a:t>Schrift</a:t>
            </a:r>
          </a:p>
          <a:p>
            <a:pPr lvl="1"/>
            <a:r>
              <a:rPr lang="de-DE" dirty="0" smtClean="0"/>
              <a:t>Farben</a:t>
            </a:r>
          </a:p>
          <a:p>
            <a:pPr lvl="1"/>
            <a:r>
              <a:rPr lang="de-DE" dirty="0" smtClean="0"/>
              <a:t>Raster</a:t>
            </a:r>
          </a:p>
          <a:p>
            <a:r>
              <a:rPr lang="de-DE" b="1" dirty="0" smtClean="0"/>
              <a:t>Vorlagedatei </a:t>
            </a:r>
            <a:r>
              <a:rPr lang="de-DE" dirty="0" smtClean="0"/>
              <a:t>speichern</a:t>
            </a:r>
          </a:p>
          <a:p>
            <a:r>
              <a:rPr lang="de-DE" b="1" dirty="0" smtClean="0"/>
              <a:t>Hinweise</a:t>
            </a:r>
            <a:r>
              <a:rPr lang="de-DE" dirty="0" smtClean="0"/>
              <a:t> zum Umgang mit der Präsentationsvorlage</a:t>
            </a:r>
          </a:p>
          <a:p>
            <a:r>
              <a:rPr lang="de-DE" b="1" dirty="0" smtClean="0"/>
              <a:t>Beispielseiten</a:t>
            </a:r>
            <a:r>
              <a:rPr lang="de-DE" dirty="0" smtClean="0"/>
              <a:t> mit Inhalten der TU Dresden</a:t>
            </a:r>
          </a:p>
          <a:p>
            <a:pPr lvl="1"/>
            <a:r>
              <a:rPr lang="de-DE" dirty="0" smtClean="0"/>
              <a:t>TU Dresden</a:t>
            </a:r>
          </a:p>
          <a:p>
            <a:pPr lvl="1"/>
            <a:r>
              <a:rPr lang="de-DE" dirty="0" smtClean="0"/>
              <a:t>Diagramme</a:t>
            </a:r>
          </a:p>
          <a:p>
            <a:pPr lvl="1"/>
            <a:r>
              <a:rPr lang="de-DE" dirty="0" smtClean="0"/>
              <a:t>Infografiken</a:t>
            </a:r>
          </a:p>
          <a:p>
            <a:pPr lvl="1"/>
            <a:r>
              <a:rPr lang="de-DE" dirty="0" smtClean="0"/>
              <a:t>DRESDEN-</a:t>
            </a:r>
            <a:r>
              <a:rPr lang="de-DE" dirty="0" err="1" smtClean="0"/>
              <a:t>concept</a:t>
            </a:r>
            <a:endParaRPr lang="de-D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Diagramme</a:t>
            </a:r>
            <a:br>
              <a:rPr lang="de-DE" dirty="0" smtClean="0"/>
            </a:br>
            <a:r>
              <a:rPr lang="de-DE" b="0" dirty="0" smtClean="0"/>
              <a:t>mehrfarbig</a:t>
            </a:r>
            <a:endParaRPr lang="de-DE" b="0" dirty="0"/>
          </a:p>
        </p:txBody>
      </p:sp>
      <p:graphicFrame>
        <p:nvGraphicFramePr>
          <p:cNvPr id="9" name="Bildplatzhalter 8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86155739"/>
              </p:ext>
            </p:extLst>
          </p:nvPr>
        </p:nvGraphicFramePr>
        <p:xfrm>
          <a:off x="6267450" y="1484314"/>
          <a:ext cx="5187950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Sollten themenbedingt mehrfarbige Diagramme erforderlich sein:</a:t>
            </a:r>
          </a:p>
          <a:p>
            <a:pPr lvl="1">
              <a:spcBef>
                <a:spcPts val="1600"/>
              </a:spcBef>
            </a:pPr>
            <a:r>
              <a:rPr lang="de-DE" b="1" dirty="0" smtClean="0"/>
              <a:t>Konsistentes Farbschema </a:t>
            </a:r>
            <a:r>
              <a:rPr lang="de-DE" dirty="0" smtClean="0"/>
              <a:t>im gesamten Dokument verwenden</a:t>
            </a:r>
          </a:p>
          <a:p>
            <a:pPr lvl="1">
              <a:spcBef>
                <a:spcPts val="1600"/>
              </a:spcBef>
              <a:spcAft>
                <a:spcPts val="600"/>
              </a:spcAft>
            </a:pPr>
            <a:r>
              <a:rPr lang="de-DE" b="1" dirty="0" smtClean="0"/>
              <a:t>Farbschema anpassen </a:t>
            </a:r>
            <a:r>
              <a:rPr lang="de-DE" dirty="0" smtClean="0"/>
              <a:t>auf die eigenen Bedürfnisse z. B.</a:t>
            </a:r>
          </a:p>
          <a:p>
            <a:pPr lvl="3"/>
            <a:r>
              <a:rPr lang="de-DE" dirty="0" smtClean="0"/>
              <a:t>DRESDEN-</a:t>
            </a:r>
            <a:r>
              <a:rPr lang="de-DE" dirty="0" err="1" smtClean="0"/>
              <a:t>concept</a:t>
            </a:r>
            <a:r>
              <a:rPr lang="de-DE" dirty="0" smtClean="0"/>
              <a:t> Farben</a:t>
            </a:r>
            <a:endParaRPr lang="de-DE" dirty="0"/>
          </a:p>
          <a:p>
            <a:pPr lvl="3"/>
            <a:endParaRPr lang="de-DE" dirty="0" smtClean="0"/>
          </a:p>
          <a:p>
            <a:pPr lvl="3">
              <a:spcBef>
                <a:spcPts val="2000"/>
              </a:spcBef>
            </a:pPr>
            <a:r>
              <a:rPr lang="de-DE" dirty="0" smtClean="0"/>
              <a:t>Farben des SINS </a:t>
            </a:r>
            <a:br>
              <a:rPr lang="de-DE" dirty="0" smtClean="0"/>
            </a:br>
            <a:r>
              <a:rPr lang="de-DE" dirty="0" smtClean="0"/>
              <a:t>(Studieninformationssystem der TUD)</a:t>
            </a:r>
          </a:p>
          <a:p>
            <a:pPr lvl="3">
              <a:spcBef>
                <a:spcPts val="2000"/>
              </a:spcBef>
            </a:pPr>
            <a:endParaRPr lang="de-DE" dirty="0"/>
          </a:p>
          <a:p>
            <a:pPr lvl="3">
              <a:spcBef>
                <a:spcPts val="2000"/>
              </a:spcBef>
            </a:pPr>
            <a:r>
              <a:rPr lang="de-DE" dirty="0" smtClean="0"/>
              <a:t>Farben der eigenen Struktureinheit</a:t>
            </a:r>
          </a:p>
          <a:p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770752" y="3723514"/>
            <a:ext cx="2972700" cy="278541"/>
            <a:chOff x="1770752" y="3694939"/>
            <a:chExt cx="2972700" cy="278541"/>
          </a:xfrm>
        </p:grpSpPr>
        <p:sp>
          <p:nvSpPr>
            <p:cNvPr id="11" name="Rechteck 10"/>
            <p:cNvSpPr/>
            <p:nvPr/>
          </p:nvSpPr>
          <p:spPr>
            <a:xfrm rot="16200000">
              <a:off x="2155372" y="3695304"/>
              <a:ext cx="278539" cy="277812"/>
            </a:xfrm>
            <a:prstGeom prst="rect">
              <a:avLst/>
            </a:prstGeom>
            <a:solidFill>
              <a:srgbClr val="28618C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rot="16200000">
              <a:off x="2540356" y="3695304"/>
              <a:ext cx="278539" cy="277812"/>
            </a:xfrm>
            <a:prstGeom prst="rect">
              <a:avLst/>
            </a:prstGeom>
            <a:solidFill>
              <a:srgbClr val="539D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rot="16200000">
              <a:off x="2925340" y="3695304"/>
              <a:ext cx="278539" cy="277812"/>
            </a:xfrm>
            <a:prstGeom prst="rect">
              <a:avLst/>
            </a:prstGeom>
            <a:solidFill>
              <a:srgbClr val="84D1E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 rot="16200000">
              <a:off x="3310324" y="3695305"/>
              <a:ext cx="278539" cy="277812"/>
            </a:xfrm>
            <a:prstGeom prst="rect">
              <a:avLst/>
            </a:prstGeom>
            <a:solidFill>
              <a:srgbClr val="009BA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16200000">
              <a:off x="3695308" y="3695304"/>
              <a:ext cx="278539" cy="277812"/>
            </a:xfrm>
            <a:prstGeom prst="rect">
              <a:avLst/>
            </a:prstGeom>
            <a:solidFill>
              <a:srgbClr val="13A98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 rot="16200000">
              <a:off x="4080292" y="3695304"/>
              <a:ext cx="278539" cy="277812"/>
            </a:xfrm>
            <a:prstGeom prst="rect">
              <a:avLst/>
            </a:prstGeom>
            <a:solidFill>
              <a:srgbClr val="93C35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4465276" y="3695303"/>
              <a:ext cx="278539" cy="277812"/>
            </a:xfrm>
            <a:prstGeom prst="rect">
              <a:avLst/>
            </a:prstGeom>
            <a:solidFill>
              <a:srgbClr val="BCCF0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 rot="16200000">
              <a:off x="1770388" y="3695304"/>
              <a:ext cx="278539" cy="277812"/>
            </a:xfrm>
            <a:prstGeom prst="rect">
              <a:avLst/>
            </a:prstGeom>
            <a:solidFill>
              <a:srgbClr val="03305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770753" y="4654017"/>
            <a:ext cx="2202732" cy="278540"/>
            <a:chOff x="1770753" y="4413290"/>
            <a:chExt cx="2202732" cy="278540"/>
          </a:xfrm>
        </p:grpSpPr>
        <p:sp>
          <p:nvSpPr>
            <p:cNvPr id="21" name="Rechteck 20"/>
            <p:cNvSpPr/>
            <p:nvPr/>
          </p:nvSpPr>
          <p:spPr>
            <a:xfrm rot="16200000">
              <a:off x="2155373" y="4413654"/>
              <a:ext cx="278539" cy="277812"/>
            </a:xfrm>
            <a:prstGeom prst="rect">
              <a:avLst/>
            </a:prstGeom>
            <a:solidFill>
              <a:srgbClr val="02ACA8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 rot="16200000">
              <a:off x="2540357" y="4413654"/>
              <a:ext cx="278539" cy="277812"/>
            </a:xfrm>
            <a:prstGeom prst="rect">
              <a:avLst/>
            </a:prstGeom>
            <a:solidFill>
              <a:srgbClr val="00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 rot="16200000">
              <a:off x="2925341" y="4413654"/>
              <a:ext cx="278539" cy="277812"/>
            </a:xfrm>
            <a:prstGeom prst="rect">
              <a:avLst/>
            </a:prstGeom>
            <a:solidFill>
              <a:srgbClr val="E02D8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16200000">
              <a:off x="3310325" y="4413655"/>
              <a:ext cx="278539" cy="277812"/>
            </a:xfrm>
            <a:prstGeom prst="rect">
              <a:avLst/>
            </a:prstGeom>
            <a:solidFill>
              <a:srgbClr val="E8412C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6200000">
              <a:off x="3695309" y="4413654"/>
              <a:ext cx="278539" cy="277812"/>
            </a:xfrm>
            <a:prstGeom prst="rect">
              <a:avLst/>
            </a:prstGeom>
            <a:solidFill>
              <a:srgbClr val="F07D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 rot="16200000">
              <a:off x="1770389" y="4413654"/>
              <a:ext cx="278539" cy="277812"/>
            </a:xfrm>
            <a:prstGeom prst="rect">
              <a:avLst/>
            </a:prstGeom>
            <a:solidFill>
              <a:srgbClr val="63B32E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770754" y="5573458"/>
            <a:ext cx="1047780" cy="278539"/>
            <a:chOff x="1770754" y="4976025"/>
            <a:chExt cx="1047780" cy="278539"/>
          </a:xfrm>
        </p:grpSpPr>
        <p:sp>
          <p:nvSpPr>
            <p:cNvPr id="29" name="Rechteck 28"/>
            <p:cNvSpPr/>
            <p:nvPr/>
          </p:nvSpPr>
          <p:spPr>
            <a:xfrm rot="16200000">
              <a:off x="2155374" y="4976389"/>
              <a:ext cx="278539" cy="27781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 rot="16200000">
              <a:off x="2540358" y="4976389"/>
              <a:ext cx="278539" cy="277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16200000">
              <a:off x="1770390" y="4976389"/>
              <a:ext cx="278539" cy="2778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89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Infografiken</a:t>
            </a:r>
            <a:br>
              <a:rPr lang="de-DE" dirty="0" smtClean="0"/>
            </a:br>
            <a:r>
              <a:rPr lang="de-DE" b="0" dirty="0" smtClean="0"/>
              <a:t>mittels </a:t>
            </a:r>
            <a:r>
              <a:rPr lang="de-DE" b="0" dirty="0" err="1" smtClean="0"/>
              <a:t>Smartart</a:t>
            </a:r>
            <a:endParaRPr lang="de-DE" b="0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4"/>
          </p:nvPr>
        </p:nvSpPr>
        <p:spPr>
          <a:xfrm>
            <a:off x="874714" y="1484314"/>
            <a:ext cx="4307314" cy="4249736"/>
          </a:xfrm>
        </p:spPr>
        <p:txBody>
          <a:bodyPr/>
          <a:lstStyle/>
          <a:p>
            <a:r>
              <a:rPr lang="de-DE" b="1" dirty="0" smtClean="0"/>
              <a:t>Empfohlene Darstellungsparameter:</a:t>
            </a:r>
          </a:p>
          <a:p>
            <a:pPr lvl="1">
              <a:spcBef>
                <a:spcPts val="3000"/>
              </a:spcBef>
            </a:pPr>
            <a:r>
              <a:rPr lang="de-DE" b="1" dirty="0" smtClean="0"/>
              <a:t>Textinhalte reduzieren</a:t>
            </a:r>
          </a:p>
          <a:p>
            <a:pPr lvl="1"/>
            <a:r>
              <a:rPr lang="de-DE" b="1" dirty="0" smtClean="0"/>
              <a:t>flächige Varianten </a:t>
            </a:r>
            <a:r>
              <a:rPr lang="de-DE" dirty="0" smtClean="0"/>
              <a:t>bevorzugen</a:t>
            </a:r>
            <a:endParaRPr lang="de-DE" dirty="0"/>
          </a:p>
          <a:p>
            <a:pPr lvl="1"/>
            <a:r>
              <a:rPr lang="de-DE" b="1" dirty="0" smtClean="0"/>
              <a:t>konsistente Farben</a:t>
            </a:r>
            <a:r>
              <a:rPr lang="de-DE" dirty="0" smtClean="0"/>
              <a:t> im gesamten Dokument</a:t>
            </a:r>
          </a:p>
          <a:p>
            <a:pPr lvl="1"/>
            <a:r>
              <a:rPr lang="de-DE" b="1" dirty="0" smtClean="0"/>
              <a:t>Farbkontraste und Schriftgrößen beachten</a:t>
            </a:r>
          </a:p>
          <a:p>
            <a:pPr lvl="1">
              <a:spcBef>
                <a:spcPts val="3000"/>
              </a:spcBef>
            </a:pPr>
            <a:r>
              <a:rPr lang="de-DE" dirty="0" smtClean="0"/>
              <a:t>auf Schatten, Verläufe etc. verzichten</a:t>
            </a:r>
          </a:p>
          <a:p>
            <a:pPr lvl="1">
              <a:spcBef>
                <a:spcPts val="3000"/>
              </a:spcBef>
            </a:pPr>
            <a:r>
              <a:rPr lang="de-DE" dirty="0" smtClean="0"/>
              <a:t>komplexe Grafiken als separate Vektorgrafik erarbeiten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(z. B. mit </a:t>
            </a:r>
            <a:r>
              <a:rPr lang="de-DE" dirty="0" err="1" smtClean="0">
                <a:hlinkClick r:id="rId2"/>
              </a:rPr>
              <a:t>Inkscape</a:t>
            </a:r>
            <a:r>
              <a:rPr lang="de-DE" dirty="0" smtClean="0">
                <a:hlinkClick r:id="rId2"/>
              </a:rPr>
              <a:t>)</a:t>
            </a:r>
            <a:endParaRPr lang="de-DE" dirty="0" smtClean="0"/>
          </a:p>
          <a:p>
            <a:pPr lvl="1"/>
            <a:endParaRPr lang="de-DE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5507664" y="1498958"/>
            <a:ext cx="5058735" cy="4357632"/>
            <a:chOff x="3856034" y="1498958"/>
            <a:chExt cx="4902203" cy="4235100"/>
          </a:xfrm>
        </p:grpSpPr>
        <p:sp>
          <p:nvSpPr>
            <p:cNvPr id="10" name="Freihandform 9"/>
            <p:cNvSpPr/>
            <p:nvPr/>
          </p:nvSpPr>
          <p:spPr>
            <a:xfrm>
              <a:off x="7228239" y="4063445"/>
              <a:ext cx="1529998" cy="1655958"/>
            </a:xfrm>
            <a:custGeom>
              <a:avLst/>
              <a:gdLst>
                <a:gd name="connsiteX0" fmla="*/ 0 w 1529998"/>
                <a:gd name="connsiteY0" fmla="*/ 0 h 1655958"/>
                <a:gd name="connsiteX1" fmla="*/ 1529998 w 1529998"/>
                <a:gd name="connsiteY1" fmla="*/ 0 h 1655958"/>
                <a:gd name="connsiteX2" fmla="*/ 1529998 w 1529998"/>
                <a:gd name="connsiteY2" fmla="*/ 1655958 h 1655958"/>
                <a:gd name="connsiteX3" fmla="*/ 0 w 1529998"/>
                <a:gd name="connsiteY3" fmla="*/ 1655958 h 1655958"/>
                <a:gd name="connsiteX4" fmla="*/ 0 w 1529998"/>
                <a:gd name="connsiteY4" fmla="*/ 0 h 165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998" h="1655958">
                  <a:moveTo>
                    <a:pt x="0" y="0"/>
                  </a:moveTo>
                  <a:lnTo>
                    <a:pt x="1529998" y="0"/>
                  </a:lnTo>
                  <a:lnTo>
                    <a:pt x="1529998" y="1655958"/>
                  </a:lnTo>
                  <a:lnTo>
                    <a:pt x="0" y="1655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DC5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b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Hinter-</a:t>
              </a:r>
              <a:r>
                <a:rPr lang="de-DE" sz="1400" dirty="0" err="1"/>
                <a:t>grundinfo</a:t>
              </a:r>
              <a:endParaRPr lang="de-DE" sz="1400" dirty="0"/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7227550" y="1498958"/>
              <a:ext cx="1530687" cy="1656742"/>
            </a:xfrm>
            <a:custGeom>
              <a:avLst/>
              <a:gdLst>
                <a:gd name="connsiteX0" fmla="*/ 0 w 1530687"/>
                <a:gd name="connsiteY0" fmla="*/ 0 h 1656742"/>
                <a:gd name="connsiteX1" fmla="*/ 1530687 w 1530687"/>
                <a:gd name="connsiteY1" fmla="*/ 0 h 1656742"/>
                <a:gd name="connsiteX2" fmla="*/ 1530687 w 1530687"/>
                <a:gd name="connsiteY2" fmla="*/ 1656742 h 1656742"/>
                <a:gd name="connsiteX3" fmla="*/ 0 w 1530687"/>
                <a:gd name="connsiteY3" fmla="*/ 1656742 h 1656742"/>
                <a:gd name="connsiteX4" fmla="*/ 0 w 1530687"/>
                <a:gd name="connsiteY4" fmla="*/ 0 h 165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687" h="1656742">
                  <a:moveTo>
                    <a:pt x="0" y="0"/>
                  </a:moveTo>
                  <a:lnTo>
                    <a:pt x="1530687" y="0"/>
                  </a:lnTo>
                  <a:lnTo>
                    <a:pt x="1530687" y="1656742"/>
                  </a:lnTo>
                  <a:lnTo>
                    <a:pt x="0" y="1656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algn="r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3864156" y="1525480"/>
              <a:ext cx="1529755" cy="1656115"/>
            </a:xfrm>
            <a:custGeom>
              <a:avLst/>
              <a:gdLst>
                <a:gd name="connsiteX0" fmla="*/ 0 w 1529755"/>
                <a:gd name="connsiteY0" fmla="*/ 0 h 1656115"/>
                <a:gd name="connsiteX1" fmla="*/ 1529755 w 1529755"/>
                <a:gd name="connsiteY1" fmla="*/ 0 h 1656115"/>
                <a:gd name="connsiteX2" fmla="*/ 1529755 w 1529755"/>
                <a:gd name="connsiteY2" fmla="*/ 1656115 h 1656115"/>
                <a:gd name="connsiteX3" fmla="*/ 0 w 1529755"/>
                <a:gd name="connsiteY3" fmla="*/ 1656115 h 1656115"/>
                <a:gd name="connsiteX4" fmla="*/ 0 w 1529755"/>
                <a:gd name="connsiteY4" fmla="*/ 0 h 165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755" h="1656115">
                  <a:moveTo>
                    <a:pt x="0" y="0"/>
                  </a:moveTo>
                  <a:lnTo>
                    <a:pt x="1529755" y="0"/>
                  </a:lnTo>
                  <a:lnTo>
                    <a:pt x="1529755" y="1656115"/>
                  </a:lnTo>
                  <a:lnTo>
                    <a:pt x="0" y="1656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983">
                <a:alpha val="2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72000" rIns="72000" bIns="72000" numCol="1" spcCol="1270" anchor="t" anchorCtr="0">
              <a:noAutofit/>
            </a:bodyPr>
            <a:lstStyle/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Hintergrundinfo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mit 3 oder 4 Aspekten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dirty="0"/>
                <a:t>Schriftgröße beachten</a:t>
              </a: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63670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1632724"/>
                  </a:moveTo>
                  <a:cubicBezTo>
                    <a:pt x="0" y="730995"/>
                    <a:pt x="730995" y="0"/>
                    <a:pt x="1632724" y="0"/>
                  </a:cubicBezTo>
                  <a:lnTo>
                    <a:pt x="1632724" y="1632724"/>
                  </a:lnTo>
                  <a:lnTo>
                    <a:pt x="0" y="1632724"/>
                  </a:lnTo>
                  <a:close/>
                </a:path>
              </a:pathLst>
            </a:custGeom>
            <a:solidFill>
              <a:srgbClr val="13A98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8214" tIns="478214" rIns="288000" bIns="432000" numCol="1" spcCol="1270" anchor="ctr" anchorCtr="1">
              <a:noAutofit/>
            </a:bodyPr>
            <a:lstStyle/>
            <a:p>
              <a:pPr algn="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1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6344845" y="1938749"/>
              <a:ext cx="1632724" cy="1632724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0" y="0"/>
                  </a:moveTo>
                  <a:cubicBezTo>
                    <a:pt x="901729" y="0"/>
                    <a:pt x="1632724" y="730995"/>
                    <a:pt x="1632724" y="1632724"/>
                  </a:cubicBezTo>
                  <a:lnTo>
                    <a:pt x="0" y="1632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4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2293634"/>
                <a:satOff val="-11059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478214" rIns="478214" bIns="432000" numCol="1" spcCol="1270" anchor="ctr" anchorCtr="1">
              <a:noAutofit/>
            </a:bodyPr>
            <a:lstStyle/>
            <a:p>
              <a:pPr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000" dirty="0"/>
                <a:t>2</a:t>
              </a:r>
              <a:br>
                <a:rPr lang="de-DE" sz="4000" dirty="0"/>
              </a:br>
              <a:r>
                <a:rPr lang="de-DE" sz="2000" dirty="0"/>
                <a:t>Thema</a:t>
              </a:r>
            </a:p>
          </p:txBody>
        </p:sp>
        <p:sp>
          <p:nvSpPr>
            <p:cNvPr id="24" name="Freihandform 23"/>
            <p:cNvSpPr/>
            <p:nvPr/>
          </p:nvSpPr>
          <p:spPr>
            <a:xfrm rot="21600000">
              <a:off x="6344845" y="3646887"/>
              <a:ext cx="1632725" cy="1632725"/>
            </a:xfrm>
            <a:custGeom>
              <a:avLst/>
              <a:gdLst>
                <a:gd name="connsiteX0" fmla="*/ 0 w 1632724"/>
                <a:gd name="connsiteY0" fmla="*/ 1632724 h 1632724"/>
                <a:gd name="connsiteX1" fmla="*/ 1632724 w 1632724"/>
                <a:gd name="connsiteY1" fmla="*/ 0 h 1632724"/>
                <a:gd name="connsiteX2" fmla="*/ 1632724 w 1632724"/>
                <a:gd name="connsiteY2" fmla="*/ 1632724 h 1632724"/>
                <a:gd name="connsiteX3" fmla="*/ 0 w 1632724"/>
                <a:gd name="connsiteY3" fmla="*/ 1632724 h 163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2724" h="1632724">
                  <a:moveTo>
                    <a:pt x="1632724" y="0"/>
                  </a:moveTo>
                  <a:cubicBezTo>
                    <a:pt x="1632724" y="901729"/>
                    <a:pt x="901729" y="1632724"/>
                    <a:pt x="0" y="1632724"/>
                  </a:cubicBezTo>
                  <a:lnTo>
                    <a:pt x="0" y="0"/>
                  </a:lnTo>
                  <a:lnTo>
                    <a:pt x="1632724" y="0"/>
                  </a:lnTo>
                  <a:close/>
                </a:path>
              </a:pathLst>
            </a:custGeom>
            <a:solidFill>
              <a:srgbClr val="539DC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-4587268"/>
                <a:satOff val="-2211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360001" rIns="478214" bIns="478214" numCol="1" spcCol="1270" anchor="ctr" anchorCtr="1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/>
                <a:t>Thema </a:t>
              </a:r>
              <a:r>
                <a:rPr lang="de-DE" sz="4000" dirty="0"/>
                <a:t>3</a:t>
              </a:r>
            </a:p>
          </p:txBody>
        </p:sp>
        <p:sp>
          <p:nvSpPr>
            <p:cNvPr id="25" name="Freihandform 24"/>
            <p:cNvSpPr/>
            <p:nvPr/>
          </p:nvSpPr>
          <p:spPr>
            <a:xfrm rot="21600000">
              <a:off x="3856034" y="4077511"/>
              <a:ext cx="1886712" cy="1656547"/>
            </a:xfrm>
            <a:custGeom>
              <a:avLst/>
              <a:gdLst>
                <a:gd name="connsiteX0" fmla="*/ 0 w 1656546"/>
                <a:gd name="connsiteY0" fmla="*/ 0 h 1886711"/>
                <a:gd name="connsiteX1" fmla="*/ 1656546 w 1656546"/>
                <a:gd name="connsiteY1" fmla="*/ 0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0" fmla="*/ 1380449 w 1656546"/>
                <a:gd name="connsiteY0" fmla="*/ 1886711 h 1886711"/>
                <a:gd name="connsiteX1" fmla="*/ 1435669 w 1656546"/>
                <a:gd name="connsiteY1" fmla="*/ 1665834 h 1886711"/>
                <a:gd name="connsiteX2" fmla="*/ 1656546 w 1656546"/>
                <a:gd name="connsiteY2" fmla="*/ 1610614 h 1886711"/>
                <a:gd name="connsiteX3" fmla="*/ 1380449 w 1656546"/>
                <a:gd name="connsiteY3" fmla="*/ 1886711 h 1886711"/>
                <a:gd name="connsiteX4" fmla="*/ 0 w 1656546"/>
                <a:gd name="connsiteY4" fmla="*/ 1886711 h 1886711"/>
                <a:gd name="connsiteX5" fmla="*/ 0 w 1656546"/>
                <a:gd name="connsiteY5" fmla="*/ 0 h 1886711"/>
                <a:gd name="connsiteX6" fmla="*/ 1656546 w 1656546"/>
                <a:gd name="connsiteY6" fmla="*/ 0 h 1886711"/>
                <a:gd name="connsiteX7" fmla="*/ 1656546 w 1656546"/>
                <a:gd name="connsiteY7" fmla="*/ 1610614 h 18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546" h="1886711" stroke="0" extrusionOk="0">
                  <a:moveTo>
                    <a:pt x="0" y="1886710"/>
                  </a:moveTo>
                  <a:lnTo>
                    <a:pt x="0" y="1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close/>
                </a:path>
                <a:path w="1656546" h="1886711" fill="darkenLess" stroke="0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close/>
                </a:path>
                <a:path w="1656546" h="1886711" fill="none" extrusionOk="0">
                  <a:moveTo>
                    <a:pt x="1656546" y="314459"/>
                  </a:moveTo>
                  <a:lnTo>
                    <a:pt x="1462614" y="251567"/>
                  </a:lnTo>
                  <a:lnTo>
                    <a:pt x="1414131" y="1"/>
                  </a:lnTo>
                  <a:lnTo>
                    <a:pt x="1656546" y="314459"/>
                  </a:lnTo>
                  <a:lnTo>
                    <a:pt x="1656546" y="1886710"/>
                  </a:lnTo>
                  <a:lnTo>
                    <a:pt x="0" y="1886710"/>
                  </a:lnTo>
                  <a:lnTo>
                    <a:pt x="0" y="1"/>
                  </a:lnTo>
                  <a:lnTo>
                    <a:pt x="1414131" y="1"/>
                  </a:lnTo>
                </a:path>
              </a:pathLst>
            </a:custGeom>
            <a:solidFill>
              <a:srgbClr val="93C356">
                <a:alpha val="20000"/>
              </a:srgbClr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-6880901"/>
                <a:satOff val="-33178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dirty="0">
                  <a:solidFill>
                    <a:schemeClr val="tx1"/>
                  </a:solidFill>
                </a:rPr>
                <a:t>Neues Thema einbinden</a:t>
              </a:r>
            </a:p>
            <a:p>
              <a:pPr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>
                  <a:solidFill>
                    <a:schemeClr val="tx1"/>
                  </a:solidFill>
                </a:rPr>
                <a:t>Wichtiges hervorheben</a:t>
              </a:r>
            </a:p>
          </p:txBody>
        </p:sp>
        <p:sp>
          <p:nvSpPr>
            <p:cNvPr id="26" name="Gebogener Pfeil 25"/>
            <p:cNvSpPr/>
            <p:nvPr/>
          </p:nvSpPr>
          <p:spPr>
            <a:xfrm rot="2700000">
              <a:off x="5786405" y="3099757"/>
              <a:ext cx="980440" cy="1062434"/>
            </a:xfrm>
            <a:prstGeom prst="circular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3008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64"/>
            <a:ext cx="12192000" cy="6857745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Netzwerk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DRESDEN-</a:t>
            </a:r>
            <a:r>
              <a:rPr lang="de-DE" b="0" dirty="0" err="1" smtClean="0"/>
              <a:t>concept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1" y="2926080"/>
            <a:ext cx="10580688" cy="2903220"/>
          </a:xfrm>
        </p:spPr>
        <p:txBody>
          <a:bodyPr/>
          <a:lstStyle/>
          <a:p>
            <a:r>
              <a:rPr lang="de-DE" b="1" dirty="0"/>
              <a:t>D</a:t>
            </a:r>
            <a:r>
              <a:rPr lang="de-DE" dirty="0"/>
              <a:t>resden </a:t>
            </a:r>
            <a:r>
              <a:rPr lang="de-DE" b="1" dirty="0"/>
              <a:t>R</a:t>
            </a:r>
            <a:r>
              <a:rPr lang="de-DE" dirty="0"/>
              <a:t>esearch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/>
              <a:t>E</a:t>
            </a:r>
            <a:r>
              <a:rPr lang="de-DE" dirty="0"/>
              <a:t>ducation </a:t>
            </a:r>
            <a:r>
              <a:rPr lang="de-DE" b="1" dirty="0" err="1"/>
              <a:t>S</a:t>
            </a:r>
            <a:r>
              <a:rPr lang="de-DE" dirty="0" err="1"/>
              <a:t>ynergies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D</a:t>
            </a:r>
            <a:r>
              <a:rPr lang="de-DE" dirty="0"/>
              <a:t>evelopment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E</a:t>
            </a:r>
            <a:r>
              <a:rPr lang="de-DE" dirty="0"/>
              <a:t>xcellence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b="1" dirty="0" err="1"/>
              <a:t>N</a:t>
            </a:r>
            <a:r>
              <a:rPr lang="de-DE" dirty="0" err="1"/>
              <a:t>ovelty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7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DRESDEN-</a:t>
            </a:r>
            <a:r>
              <a:rPr lang="de-DE" dirty="0" err="1" smtClean="0"/>
              <a:t>concept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Exzellenz aus Wissenschaft und Kultur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DRESDEN-</a:t>
            </a:r>
            <a:r>
              <a:rPr lang="de-DE" dirty="0" err="1"/>
              <a:t>concept</a:t>
            </a:r>
            <a:r>
              <a:rPr lang="de-DE" dirty="0"/>
              <a:t> ist </a:t>
            </a:r>
            <a:r>
              <a:rPr lang="de-DE" dirty="0" smtClean="0"/>
              <a:t>ein Netzwerk der </a:t>
            </a:r>
            <a:r>
              <a:rPr lang="de-DE" b="1" dirty="0" smtClean="0"/>
              <a:t>TU Dresden mit 25 Partnern</a:t>
            </a:r>
            <a:r>
              <a:rPr lang="de-DE" dirty="0" smtClean="0"/>
              <a:t> in der Wissenschaft und Kultur.</a:t>
            </a:r>
            <a:br>
              <a:rPr lang="de-DE" dirty="0" smtClean="0"/>
            </a:br>
            <a:r>
              <a:rPr lang="de-DE" dirty="0" smtClean="0"/>
              <a:t>Alle Partner sind </a:t>
            </a:r>
            <a:r>
              <a:rPr lang="de-DE" b="1" dirty="0" smtClean="0"/>
              <a:t>forschende</a:t>
            </a:r>
            <a:r>
              <a:rPr lang="de-DE" dirty="0" smtClean="0"/>
              <a:t> Institute und Einrichtungen in Dresden.</a:t>
            </a:r>
          </a:p>
          <a:p>
            <a:r>
              <a:rPr lang="de-DE" dirty="0" smtClean="0"/>
              <a:t>Synergien zwischen der TU Dresden und den außeruniversitären Dresdener </a:t>
            </a:r>
            <a:br>
              <a:rPr lang="de-DE" dirty="0" smtClean="0"/>
            </a:br>
            <a:r>
              <a:rPr lang="de-DE" dirty="0" smtClean="0"/>
              <a:t>Forschungsinstitutionen in Forschung, Lehre und Infrastruktur:</a:t>
            </a:r>
          </a:p>
          <a:p>
            <a:pPr lvl="1"/>
            <a:r>
              <a:rPr lang="de-DE" dirty="0" smtClean="0"/>
              <a:t>gemeinsame Identifizierung und Koordination von Forschungsschwerpunkten</a:t>
            </a:r>
          </a:p>
          <a:p>
            <a:pPr lvl="1"/>
            <a:r>
              <a:rPr lang="de-DE" dirty="0" smtClean="0"/>
              <a:t>gemeinsame Berufungen / </a:t>
            </a:r>
            <a:r>
              <a:rPr lang="de-DE" dirty="0" err="1" smtClean="0"/>
              <a:t>Recruitment</a:t>
            </a:r>
            <a:r>
              <a:rPr lang="de-DE" dirty="0" smtClean="0"/>
              <a:t> von Spitzenkräften</a:t>
            </a:r>
          </a:p>
          <a:p>
            <a:pPr lvl="1"/>
            <a:r>
              <a:rPr lang="de-DE" dirty="0" err="1" smtClean="0"/>
              <a:t>Shared</a:t>
            </a:r>
            <a:r>
              <a:rPr lang="de-DE" dirty="0" smtClean="0"/>
              <a:t> Resources / </a:t>
            </a:r>
            <a:r>
              <a:rPr lang="de-DE" dirty="0" err="1" smtClean="0"/>
              <a:t>One</a:t>
            </a:r>
            <a:r>
              <a:rPr lang="de-DE" dirty="0" smtClean="0"/>
              <a:t>-Campus-Model</a:t>
            </a:r>
          </a:p>
          <a:p>
            <a:r>
              <a:rPr lang="de-DE" dirty="0" smtClean="0"/>
              <a:t>Kernelement liegt in der Bewerbung der TU Dresden zur Exzellenz-Universität.</a:t>
            </a:r>
          </a:p>
          <a:p>
            <a:endParaRPr lang="de-DE" dirty="0" smtClean="0"/>
          </a:p>
          <a:p>
            <a:r>
              <a:rPr lang="de-DE" dirty="0" smtClean="0"/>
              <a:t>Wofür können Sie die Karte zum DRESDEN-</a:t>
            </a:r>
            <a:r>
              <a:rPr lang="de-DE" dirty="0" err="1" smtClean="0"/>
              <a:t>concept</a:t>
            </a:r>
            <a:r>
              <a:rPr lang="de-DE" dirty="0" smtClean="0"/>
              <a:t> Netzwerk in dieser Präsentationsvorlage nutzen?</a:t>
            </a:r>
          </a:p>
          <a:p>
            <a:pPr lvl="1"/>
            <a:r>
              <a:rPr lang="de-DE" dirty="0" smtClean="0"/>
              <a:t>Sie können die Karte  gern nutzen, um in </a:t>
            </a:r>
            <a:r>
              <a:rPr lang="de-DE" dirty="0"/>
              <a:t>Ihren Präsentationen auf das Netzwerk Bezug </a:t>
            </a:r>
            <a:r>
              <a:rPr lang="de-DE" dirty="0" smtClean="0"/>
              <a:t>zu nehmen.</a:t>
            </a:r>
          </a:p>
          <a:p>
            <a:pPr lvl="1"/>
            <a:r>
              <a:rPr lang="de-DE" dirty="0" smtClean="0"/>
              <a:t>Sie können ihre eigene Projektpartner im Netzwerk hervorheben.</a:t>
            </a:r>
          </a:p>
        </p:txBody>
      </p:sp>
    </p:spTree>
    <p:extLst>
      <p:ext uri="{BB962C8B-B14F-4D97-AF65-F5344CB8AC3E}">
        <p14:creationId xmlns:p14="http://schemas.microsoft.com/office/powerpoint/2010/main" val="26085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>
                <a:solidFill>
                  <a:schemeClr val="bg1"/>
                </a:solidFill>
                <a:latin typeface="+mj-lt"/>
              </a:rPr>
              <a:t>Elemente</a:t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des Corporate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7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Logo</a:t>
            </a:r>
            <a:br>
              <a:rPr lang="de-DE" dirty="0" smtClean="0"/>
            </a:br>
            <a:r>
              <a:rPr lang="de-DE" b="0" dirty="0" smtClean="0"/>
              <a:t>Nutzungshinweise und Platzierung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Das Logo der TUD besteht </a:t>
            </a:r>
            <a:br>
              <a:rPr lang="de-DE" dirty="0" smtClean="0"/>
            </a:br>
            <a:r>
              <a:rPr lang="de-DE" dirty="0" smtClean="0"/>
              <a:t>aus einem </a:t>
            </a:r>
            <a:r>
              <a:rPr lang="de-DE" b="1" dirty="0" smtClean="0"/>
              <a:t>Symbol und einem Schriftzug</a:t>
            </a:r>
            <a:r>
              <a:rPr lang="de-DE" dirty="0" smtClean="0"/>
              <a:t>. </a:t>
            </a:r>
          </a:p>
          <a:p>
            <a:r>
              <a:rPr lang="de-DE" dirty="0" smtClean="0"/>
              <a:t>Es tritt immer als Ganzes in Erscheinung </a:t>
            </a:r>
            <a:br>
              <a:rPr lang="de-DE" dirty="0" smtClean="0"/>
            </a:br>
            <a:r>
              <a:rPr lang="de-DE" dirty="0" smtClean="0"/>
              <a:t>und </a:t>
            </a:r>
            <a:r>
              <a:rPr lang="de-DE" b="1" dirty="0" smtClean="0"/>
              <a:t>darf nicht getrennt oder modifiziert</a:t>
            </a:r>
            <a:r>
              <a:rPr lang="de-DE" dirty="0" smtClean="0"/>
              <a:t> werden. </a:t>
            </a:r>
          </a:p>
          <a:p>
            <a:r>
              <a:rPr lang="de-DE" dirty="0" smtClean="0"/>
              <a:t>Das Logo kann in folgenden </a:t>
            </a:r>
            <a:r>
              <a:rPr lang="de-DE" b="1" dirty="0" smtClean="0"/>
              <a:t>Farben</a:t>
            </a:r>
            <a:r>
              <a:rPr lang="de-DE" dirty="0" smtClean="0"/>
              <a:t> verwendet werden:</a:t>
            </a:r>
          </a:p>
          <a:p>
            <a:pPr lvl="1"/>
            <a:r>
              <a:rPr lang="de-DE" dirty="0" smtClean="0"/>
              <a:t>Blau (HKS 41) Hausfarbe der TUD </a:t>
            </a:r>
          </a:p>
          <a:p>
            <a:pPr lvl="1"/>
            <a:r>
              <a:rPr lang="de-DE" dirty="0" smtClean="0"/>
              <a:t>Weiß (auf blau, schwarz oder dunkelgrau)</a:t>
            </a:r>
          </a:p>
          <a:p>
            <a:pPr lvl="1"/>
            <a:r>
              <a:rPr lang="de-DE" dirty="0" smtClean="0"/>
              <a:t>Schwarz (auf weiß oder hellgrau)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1484312"/>
            <a:ext cx="2495550" cy="1011877"/>
          </a:xfrm>
          <a:prstGeom prst="rect">
            <a:avLst/>
          </a:prstGeom>
          <a:ln w="3175" cap="sq" cmpd="sng">
            <a:solidFill>
              <a:schemeClr val="tx1"/>
            </a:solidFill>
            <a:prstDash val="solid"/>
            <a:miter lim="800000"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4058946"/>
            <a:ext cx="2495550" cy="101187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0" y="2771629"/>
            <a:ext cx="2495550" cy="1011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Hausschrift</a:t>
            </a:r>
            <a:br>
              <a:rPr lang="de-DE" dirty="0" smtClean="0"/>
            </a:br>
            <a:r>
              <a:rPr lang="de-DE" b="0" dirty="0" smtClean="0"/>
              <a:t>Open Sans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type="body" sz="quarter" idx="14"/>
          </p:nvPr>
        </p:nvSpPr>
        <p:spPr>
          <a:xfrm>
            <a:off x="874712" y="1484314"/>
            <a:ext cx="5392737" cy="4357686"/>
          </a:xfrm>
        </p:spPr>
        <p:txBody>
          <a:bodyPr/>
          <a:lstStyle/>
          <a:p>
            <a:r>
              <a:rPr lang="de-DE" dirty="0" smtClean="0"/>
              <a:t>Ab Februar 2018 wird die Schrift </a:t>
            </a:r>
            <a:r>
              <a:rPr lang="de-DE" b="1" dirty="0" smtClean="0"/>
              <a:t>Open Sans</a:t>
            </a:r>
            <a:r>
              <a:rPr lang="de-DE" dirty="0" smtClean="0"/>
              <a:t> als Hausschrift der TUD verwendet.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Open Sans wurde von Schriftgestalter </a:t>
            </a:r>
            <a:r>
              <a:rPr lang="de-DE" dirty="0" smtClean="0">
                <a:hlinkClick r:id="rId3"/>
              </a:rPr>
              <a:t>Steve </a:t>
            </a:r>
            <a:r>
              <a:rPr lang="de-DE" dirty="0" err="1" smtClean="0">
                <a:hlinkClick r:id="rId3"/>
              </a:rPr>
              <a:t>Matteson</a:t>
            </a:r>
            <a:r>
              <a:rPr lang="de-DE" dirty="0" smtClean="0"/>
              <a:t> als </a:t>
            </a:r>
            <a:r>
              <a:rPr lang="de-DE" b="1" dirty="0" smtClean="0"/>
              <a:t>medienübergreifende  Schrift für Drucksachen, Webgestaltung und mobile</a:t>
            </a:r>
            <a:r>
              <a:rPr lang="de-DE" dirty="0" smtClean="0"/>
              <a:t> </a:t>
            </a:r>
            <a:r>
              <a:rPr lang="de-DE" b="1" dirty="0" smtClean="0"/>
              <a:t>Interfaces</a:t>
            </a:r>
            <a:r>
              <a:rPr lang="de-DE" dirty="0" smtClean="0"/>
              <a:t> entwickelt und unter der Apache </a:t>
            </a:r>
            <a:r>
              <a:rPr lang="de-DE" dirty="0" err="1" smtClean="0"/>
              <a:t>License</a:t>
            </a:r>
            <a:r>
              <a:rPr lang="de-DE" dirty="0" smtClean="0"/>
              <a:t> Version 2.0 veröffentlicht.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Schrift steht in verschiedenen Schriftbibliotheken </a:t>
            </a:r>
            <a:br>
              <a:rPr lang="de-DE" dirty="0" smtClean="0"/>
            </a:br>
            <a:r>
              <a:rPr lang="de-DE" b="1" dirty="0" smtClean="0"/>
              <a:t>im Internet </a:t>
            </a:r>
            <a:r>
              <a:rPr lang="de-DE" dirty="0" smtClean="0"/>
              <a:t>und im internen Bereich der TUD-Webseiten als </a:t>
            </a:r>
            <a:r>
              <a:rPr lang="de-DE" b="1" dirty="0" smtClean="0"/>
              <a:t>freier </a:t>
            </a:r>
            <a:r>
              <a:rPr lang="de-DE" b="1" dirty="0" smtClean="0">
                <a:hlinkClick r:id="rId4"/>
              </a:rPr>
              <a:t>Download</a:t>
            </a:r>
            <a:r>
              <a:rPr lang="de-DE" dirty="0" smtClean="0"/>
              <a:t> zur Verfügung.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Schrift Open Sans ist </a:t>
            </a:r>
            <a:r>
              <a:rPr lang="de-DE" b="1" dirty="0" smtClean="0"/>
              <a:t>direkt in dieser Präsentationsvorlage eingebunden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267449" y="1484313"/>
            <a:ext cx="429895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Schriftschnitte</a:t>
            </a:r>
            <a:br>
              <a:rPr lang="de-DE" sz="1600" b="1" dirty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de-DE" sz="1600" b="1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/>
            <a:r>
              <a:rPr lang="de-DE" sz="16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Light</a:t>
            </a:r>
          </a:p>
          <a:p>
            <a:pPr algn="r"/>
            <a:r>
              <a:rPr lang="de-DE" sz="16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Italic</a:t>
            </a:r>
          </a:p>
          <a:p>
            <a:pPr algn="r"/>
            <a:endParaRPr lang="de-DE" sz="1600" i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Sans Regular</a:t>
            </a: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</a:rPr>
              <a:t>Regular Italic</a:t>
            </a:r>
          </a:p>
          <a:p>
            <a:pPr algn="r">
              <a:tabLst>
                <a:tab pos="361950" algn="l"/>
              </a:tabLst>
            </a:pPr>
            <a:endParaRPr lang="de-DE" sz="16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Semi-</a:t>
            </a:r>
            <a:r>
              <a:rPr lang="de-DE" sz="1600" dirty="0" err="1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endParaRPr lang="de-DE" sz="16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Semi-</a:t>
            </a:r>
            <a:r>
              <a:rPr lang="de-DE" sz="1600" i="1" dirty="0" err="1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Bold</a:t>
            </a:r>
            <a:r>
              <a:rPr lang="de-DE" sz="1600" i="1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b="1" dirty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Open Sans </a:t>
            </a:r>
            <a:r>
              <a:rPr lang="de-DE" sz="1600" b="1" dirty="0" err="1">
                <a:solidFill>
                  <a:schemeClr val="accent1"/>
                </a:solidFill>
              </a:rPr>
              <a:t>Bold</a:t>
            </a:r>
            <a:endParaRPr lang="de-DE" sz="1600" b="1" dirty="0">
              <a:solidFill>
                <a:schemeClr val="accent1"/>
              </a:solidFill>
            </a:endParaRPr>
          </a:p>
          <a:p>
            <a:pPr algn="r">
              <a:tabLst>
                <a:tab pos="361950" algn="l"/>
              </a:tabLst>
            </a:pPr>
            <a:r>
              <a:rPr lang="de-DE" sz="1600" b="1" dirty="0">
                <a:solidFill>
                  <a:schemeClr val="accent1"/>
                </a:solidFill>
              </a:rPr>
              <a:t>Open Sans </a:t>
            </a:r>
            <a:r>
              <a:rPr lang="de-DE" sz="1600" b="1" i="1" dirty="0" err="1">
                <a:solidFill>
                  <a:schemeClr val="accent1"/>
                </a:solidFill>
              </a:rPr>
              <a:t>Bold</a:t>
            </a:r>
            <a:r>
              <a:rPr lang="de-DE" sz="1600" b="1" i="1" dirty="0">
                <a:solidFill>
                  <a:schemeClr val="accent1"/>
                </a:solidFill>
              </a:rPr>
              <a:t> Italic</a:t>
            </a:r>
          </a:p>
          <a:p>
            <a:pPr algn="r">
              <a:tabLst>
                <a:tab pos="361950" algn="l"/>
              </a:tabLst>
            </a:pPr>
            <a:endParaRPr lang="de-DE" sz="16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Extra-</a:t>
            </a:r>
            <a:r>
              <a:rPr lang="de-DE" sz="1600" dirty="0" err="1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endParaRPr lang="de-DE" sz="16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>
              <a:tabLst>
                <a:tab pos="361950" algn="l"/>
              </a:tabLst>
            </a:pPr>
            <a:r>
              <a:rPr lang="de-DE" sz="16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Open Sans </a:t>
            </a:r>
            <a:r>
              <a:rPr lang="de-DE" sz="1600" i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Extra-</a:t>
            </a:r>
            <a:r>
              <a:rPr lang="de-DE" sz="1600" i="1" dirty="0" err="1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Bold</a:t>
            </a:r>
            <a:r>
              <a:rPr lang="de-DE" sz="1600" i="1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Italic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4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7156450" y="1854676"/>
            <a:ext cx="4298950" cy="3455210"/>
            <a:chOff x="7431548" y="1854676"/>
            <a:chExt cx="4023852" cy="3455210"/>
          </a:xfrm>
        </p:grpSpPr>
        <p:sp>
          <p:nvSpPr>
            <p:cNvPr id="18" name="Rechteck 17"/>
            <p:cNvSpPr/>
            <p:nvPr/>
          </p:nvSpPr>
          <p:spPr>
            <a:xfrm>
              <a:off x="7431548" y="5032074"/>
              <a:ext cx="4023852" cy="277812"/>
            </a:xfrm>
            <a:prstGeom prst="rect">
              <a:avLst/>
            </a:prstGeom>
            <a:solidFill>
              <a:srgbClr val="EE7F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431548" y="22518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431548" y="26490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431548" y="3046201"/>
              <a:ext cx="4023852" cy="277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431548" y="34433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7431548" y="384055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431548" y="423772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431548" y="4634901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431548" y="1854676"/>
              <a:ext cx="4023852" cy="277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6255800" y="1847813"/>
            <a:ext cx="278539" cy="3455210"/>
            <a:chOff x="6659299" y="1847813"/>
            <a:chExt cx="278539" cy="3455210"/>
          </a:xfrm>
        </p:grpSpPr>
        <p:sp>
          <p:nvSpPr>
            <p:cNvPr id="26" name="Rechteck 25"/>
            <p:cNvSpPr/>
            <p:nvPr/>
          </p:nvSpPr>
          <p:spPr>
            <a:xfrm>
              <a:off x="6659299" y="5025211"/>
              <a:ext cx="278539" cy="277812"/>
            </a:xfrm>
            <a:prstGeom prst="rect">
              <a:avLst/>
            </a:prstGeom>
            <a:solidFill>
              <a:srgbClr val="EE7F00">
                <a:alpha val="6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659299" y="2244988"/>
              <a:ext cx="278539" cy="277812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659299" y="2642163"/>
              <a:ext cx="278539" cy="27781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659299" y="3039338"/>
              <a:ext cx="278539" cy="277812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659299" y="3436513"/>
              <a:ext cx="278539" cy="277812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659299" y="3833688"/>
              <a:ext cx="278539" cy="277812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659299" y="4230863"/>
              <a:ext cx="278539" cy="277812"/>
            </a:xfrm>
            <a:prstGeom prst="rect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659299" y="4628038"/>
              <a:ext cx="278539" cy="277812"/>
            </a:xfrm>
            <a:prstGeom prst="rect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6659299" y="1847813"/>
              <a:ext cx="278539" cy="2778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6694545" y="1847813"/>
            <a:ext cx="278539" cy="3455210"/>
            <a:chOff x="7045423" y="1847813"/>
            <a:chExt cx="278539" cy="3455210"/>
          </a:xfrm>
        </p:grpSpPr>
        <p:sp>
          <p:nvSpPr>
            <p:cNvPr id="46" name="Rechteck 45"/>
            <p:cNvSpPr/>
            <p:nvPr/>
          </p:nvSpPr>
          <p:spPr>
            <a:xfrm>
              <a:off x="7045423" y="5025211"/>
              <a:ext cx="278539" cy="277812"/>
            </a:xfrm>
            <a:prstGeom prst="rect">
              <a:avLst/>
            </a:prstGeom>
            <a:solidFill>
              <a:srgbClr val="EE7F00">
                <a:alpha val="8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7045423" y="2244988"/>
              <a:ext cx="278539" cy="27781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7045423" y="2642163"/>
              <a:ext cx="278539" cy="27781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7045423" y="3039338"/>
              <a:ext cx="278539" cy="277812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7045423" y="3436513"/>
              <a:ext cx="278539" cy="277812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7045423" y="3833688"/>
              <a:ext cx="278539" cy="277812"/>
            </a:xfrm>
            <a:prstGeom prst="rect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7045423" y="4230863"/>
              <a:ext cx="278539" cy="277812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7045423" y="4628038"/>
              <a:ext cx="278539" cy="277812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7045423" y="1847813"/>
              <a:ext cx="278539" cy="277812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817055" y="1847813"/>
            <a:ext cx="278539" cy="3455210"/>
            <a:chOff x="6274263" y="1847813"/>
            <a:chExt cx="278539" cy="3455210"/>
          </a:xfrm>
        </p:grpSpPr>
        <p:sp>
          <p:nvSpPr>
            <p:cNvPr id="56" name="Rechteck 55"/>
            <p:cNvSpPr/>
            <p:nvPr/>
          </p:nvSpPr>
          <p:spPr>
            <a:xfrm>
              <a:off x="6274263" y="5025211"/>
              <a:ext cx="278539" cy="277812"/>
            </a:xfrm>
            <a:prstGeom prst="rect">
              <a:avLst/>
            </a:prstGeom>
            <a:solidFill>
              <a:srgbClr val="EE7F00">
                <a:alpha val="40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6274263" y="2244988"/>
              <a:ext cx="278539" cy="277812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6274263" y="2642163"/>
              <a:ext cx="278539" cy="277812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6274263" y="3039338"/>
              <a:ext cx="278539" cy="277812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6274263" y="3436513"/>
              <a:ext cx="278539" cy="277812"/>
            </a:xfrm>
            <a:prstGeom prst="rect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6274263" y="3833688"/>
              <a:ext cx="278539" cy="277812"/>
            </a:xfrm>
            <a:prstGeom prst="rect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6274263" y="4230863"/>
              <a:ext cx="278539" cy="277812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6274263" y="4628038"/>
              <a:ext cx="278539" cy="277812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6274263" y="1847813"/>
              <a:ext cx="278539" cy="27781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Farben</a:t>
            </a:r>
            <a:br>
              <a:rPr lang="de-DE" dirty="0" smtClean="0"/>
            </a:br>
            <a:r>
              <a:rPr lang="de-DE" b="0" dirty="0" smtClean="0"/>
              <a:t>Grundfarben und Varianten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4300538" cy="42497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Die </a:t>
            </a:r>
            <a:r>
              <a:rPr lang="de-DE" b="1" dirty="0" smtClean="0"/>
              <a:t>Hausfarbe</a:t>
            </a:r>
            <a:r>
              <a:rPr lang="de-DE" dirty="0" smtClean="0"/>
              <a:t> der TU Dresden ist </a:t>
            </a:r>
            <a:r>
              <a:rPr lang="de-DE" b="1" dirty="0" smtClean="0"/>
              <a:t>Dunkelblau</a:t>
            </a:r>
            <a:r>
              <a:rPr lang="de-DE" dirty="0" smtClean="0"/>
              <a:t>, Farbton HKS 41.</a:t>
            </a:r>
          </a:p>
          <a:p>
            <a:r>
              <a:rPr lang="de-DE" dirty="0" smtClean="0"/>
              <a:t>Zudem sind eine Reihe von </a:t>
            </a:r>
            <a:r>
              <a:rPr lang="de-DE" b="1" dirty="0" smtClean="0"/>
              <a:t>Sekundärfarben</a:t>
            </a:r>
            <a:r>
              <a:rPr lang="de-DE" dirty="0" smtClean="0"/>
              <a:t> definiert.</a:t>
            </a:r>
          </a:p>
          <a:p>
            <a:r>
              <a:rPr lang="de-DE" dirty="0"/>
              <a:t>Die </a:t>
            </a:r>
            <a:r>
              <a:rPr lang="de-DE" dirty="0" smtClean="0"/>
              <a:t>Farben können in </a:t>
            </a:r>
            <a:r>
              <a:rPr lang="de-DE" dirty="0"/>
              <a:t>unterschiedlicher Deckkraft eingesetzt werden. </a:t>
            </a:r>
          </a:p>
          <a:p>
            <a:r>
              <a:rPr lang="de-DE" dirty="0" smtClean="0"/>
              <a:t>Die Farben sind </a:t>
            </a:r>
            <a:r>
              <a:rPr lang="de-DE" dirty="0"/>
              <a:t>direkt </a:t>
            </a:r>
            <a:r>
              <a:rPr lang="de-DE" dirty="0" smtClean="0"/>
              <a:t>im </a:t>
            </a:r>
            <a:r>
              <a:rPr lang="de-DE" b="1" dirty="0" smtClean="0"/>
              <a:t>Design „TUD_2018“</a:t>
            </a:r>
            <a:r>
              <a:rPr lang="de-DE" dirty="0" smtClean="0"/>
              <a:t> in dieser </a:t>
            </a:r>
            <a:r>
              <a:rPr lang="de-DE" dirty="0"/>
              <a:t>Präsentationsvorlage eingebunden.</a:t>
            </a:r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7156450" y="1484313"/>
            <a:ext cx="4309577" cy="4249737"/>
          </a:xfrm>
        </p:spPr>
        <p:txBody>
          <a:bodyPr vert="horz" lIns="108000" tIns="0" rIns="0" bIns="0" rtlCol="0">
            <a:normAutofit/>
          </a:bodyPr>
          <a:lstStyle/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/>
              <a:t>Name	</a:t>
            </a:r>
            <a:r>
              <a:rPr lang="de-DE" b="1" dirty="0" err="1" smtClean="0"/>
              <a:t>rgb</a:t>
            </a:r>
            <a:r>
              <a:rPr lang="de-DE" b="1" dirty="0" smtClean="0"/>
              <a:t>		hex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b="1" dirty="0" smtClean="0">
                <a:solidFill>
                  <a:schemeClr val="bg1"/>
                </a:solidFill>
              </a:rPr>
              <a:t>HKS </a:t>
            </a:r>
            <a:r>
              <a:rPr lang="de-DE" b="1" dirty="0">
                <a:solidFill>
                  <a:schemeClr val="bg1"/>
                </a:solidFill>
              </a:rPr>
              <a:t>41	0 / 48 / 94	#00305d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44	0 / 106 / 179	#006ab2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Cyan	0 / 158 / 224	#009de0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92	114 / 120 / 121	#717778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33	147 / 16 / 126 	#93107d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36	84 / 55 / 138	#54368a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65	106 / 176 / 35	#69af22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57	0 / 125 / 64	#007d3f</a:t>
            </a:r>
          </a:p>
          <a:p>
            <a:pPr defTabSz="896938">
              <a:spcBef>
                <a:spcPts val="1200"/>
              </a:spcBef>
              <a:tabLst>
                <a:tab pos="1165225" algn="l"/>
              </a:tabLst>
            </a:pPr>
            <a:r>
              <a:rPr lang="de-DE" dirty="0">
                <a:solidFill>
                  <a:schemeClr val="bg1"/>
                </a:solidFill>
              </a:rPr>
              <a:t>HKS 07	238 / 127 / 0	#ee7f00</a:t>
            </a:r>
          </a:p>
          <a:p>
            <a:pPr defTabSz="896938">
              <a:tabLst>
                <a:tab pos="1165225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4076" t="923" r="47662" b="56997"/>
          <a:stretch/>
        </p:blipFill>
        <p:spPr>
          <a:xfrm>
            <a:off x="6267449" y="1503364"/>
            <a:ext cx="5187949" cy="434498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Raster</a:t>
            </a:r>
            <a:br>
              <a:rPr lang="de-DE" smtClean="0"/>
            </a:br>
            <a:r>
              <a:rPr lang="de-DE" smtClean="0"/>
              <a:t>für Präsentationsvorlagen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Für alle Publikationen der TUD ist im CD </a:t>
            </a:r>
            <a:br>
              <a:rPr lang="de-DE" dirty="0" smtClean="0"/>
            </a:br>
            <a:r>
              <a:rPr lang="de-DE" dirty="0" smtClean="0"/>
              <a:t>ein </a:t>
            </a:r>
            <a:r>
              <a:rPr lang="de-DE" dirty="0" err="1" smtClean="0"/>
              <a:t>Layoutraster</a:t>
            </a:r>
            <a:r>
              <a:rPr lang="de-DE" dirty="0" smtClean="0"/>
              <a:t> vorgegeben. Hierdurch sind </a:t>
            </a:r>
            <a:r>
              <a:rPr lang="de-DE" b="1" dirty="0" smtClean="0"/>
              <a:t>Anordnung und Position des TUD-Logos definiert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</a:t>
            </a:r>
            <a:r>
              <a:rPr lang="de-DE" b="1" dirty="0" smtClean="0"/>
              <a:t>Präsentationen</a:t>
            </a:r>
            <a:r>
              <a:rPr lang="de-DE" dirty="0" smtClean="0"/>
              <a:t> der TUD wird das Logo </a:t>
            </a:r>
            <a:r>
              <a:rPr lang="de-DE" b="1" dirty="0" smtClean="0"/>
              <a:t>auf allen</a:t>
            </a:r>
            <a:r>
              <a:rPr lang="de-DE" dirty="0" smtClean="0"/>
              <a:t> </a:t>
            </a:r>
            <a:r>
              <a:rPr lang="de-DE" b="1" dirty="0" smtClean="0"/>
              <a:t>Inhaltsfolien in der Fußzeile unten links</a:t>
            </a:r>
            <a:r>
              <a:rPr lang="de-DE" dirty="0" smtClean="0"/>
              <a:t> neben den Kontaktangaben der Vortragenden platziert.</a:t>
            </a:r>
          </a:p>
          <a:p>
            <a:r>
              <a:rPr lang="de-DE" b="1" dirty="0" smtClean="0"/>
              <a:t>In allen anderen Kommunikationsmitteln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wird das TUD-Logo stets </a:t>
            </a:r>
            <a:r>
              <a:rPr lang="de-DE" b="1" dirty="0" smtClean="0"/>
              <a:t>oben links </a:t>
            </a:r>
            <a:r>
              <a:rPr lang="de-DE" dirty="0" smtClean="0"/>
              <a:t>positioniert.</a:t>
            </a:r>
          </a:p>
          <a:p>
            <a:pPr>
              <a:spcBef>
                <a:spcPts val="3000"/>
              </a:spcBef>
            </a:pPr>
            <a:r>
              <a:rPr lang="de-DE" dirty="0" smtClean="0"/>
              <a:t>Für diese Präsentationsvorlage wurde das Raster mittels </a:t>
            </a:r>
            <a:r>
              <a:rPr lang="de-DE" b="1" dirty="0" smtClean="0"/>
              <a:t>Führungslinien</a:t>
            </a:r>
            <a:r>
              <a:rPr lang="de-DE" dirty="0" smtClean="0"/>
              <a:t> hinterlegt. Diese lassen sich im Menü „Ansicht“ ein- und ausblenden.</a:t>
            </a:r>
          </a:p>
          <a:p>
            <a:r>
              <a:rPr lang="de-DE" dirty="0" smtClean="0"/>
              <a:t>Die Führungslinien helfen auch bei der </a:t>
            </a:r>
            <a:r>
              <a:rPr lang="de-DE" b="1" dirty="0" smtClean="0"/>
              <a:t>Positionierung von Bild- und Textelementen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74713" y="5479017"/>
            <a:ext cx="2924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chemeClr val="accent1"/>
                </a:solidFill>
              </a:rPr>
              <a:t>mehr Informationen zu diesem Thema:</a:t>
            </a:r>
            <a:br>
              <a:rPr lang="de-DE" sz="1200" dirty="0">
                <a:solidFill>
                  <a:schemeClr val="accent1"/>
                </a:solidFill>
              </a:rPr>
            </a:b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4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4"/>
              </a:rPr>
              <a:t>/ Führungslinien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060382" y="2430781"/>
            <a:ext cx="1039815" cy="216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8090862" y="2839615"/>
            <a:ext cx="1955760" cy="972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413122" y="1724347"/>
            <a:ext cx="648000" cy="25685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0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524000" y="-1"/>
            <a:ext cx="9144000" cy="6092825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/>
            <a:r>
              <a:rPr lang="de-DE" sz="3600" b="1" dirty="0" smtClean="0">
                <a:solidFill>
                  <a:schemeClr val="bg1"/>
                </a:solidFill>
                <a:latin typeface="+mj-lt"/>
              </a:rPr>
              <a:t>Vorlagedatei</a:t>
            </a:r>
            <a:r>
              <a:rPr lang="de-DE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de-DE" sz="3600" b="1" dirty="0">
                <a:solidFill>
                  <a:schemeClr val="bg1"/>
                </a:solidFill>
                <a:latin typeface="+mj-lt"/>
              </a:rPr>
            </a:br>
            <a:r>
              <a:rPr lang="de-DE" sz="3600" dirty="0">
                <a:solidFill>
                  <a:schemeClr val="bg1"/>
                </a:solidFill>
                <a:latin typeface="+mj-lt"/>
              </a:rPr>
              <a:t>speichern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4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Design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speichern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/>
          </p:nvPr>
        </p:nvSpPr>
        <p:spPr>
          <a:xfrm>
            <a:off x="874712" y="1484314"/>
            <a:ext cx="10426632" cy="1384393"/>
          </a:xfrm>
        </p:spPr>
        <p:txBody>
          <a:bodyPr/>
          <a:lstStyle/>
          <a:p>
            <a:r>
              <a:rPr lang="de-DE" dirty="0" smtClean="0"/>
              <a:t>Im </a:t>
            </a:r>
            <a:r>
              <a:rPr lang="de-DE" b="1" dirty="0" smtClean="0"/>
              <a:t>Menü „Ansicht“ </a:t>
            </a:r>
            <a:r>
              <a:rPr lang="de-DE" dirty="0" smtClean="0"/>
              <a:t>kann man diese </a:t>
            </a:r>
            <a:r>
              <a:rPr lang="de-DE" dirty="0"/>
              <a:t>Masterfolien mit Doppelklick auf </a:t>
            </a:r>
            <a:r>
              <a:rPr lang="de-DE" b="1" dirty="0"/>
              <a:t>„Folienmaster</a:t>
            </a:r>
            <a:r>
              <a:rPr lang="de-DE" b="1" dirty="0" smtClean="0"/>
              <a:t>“ öffnen </a:t>
            </a:r>
            <a:r>
              <a:rPr lang="de-DE" dirty="0" smtClean="0"/>
              <a:t>und</a:t>
            </a:r>
            <a:r>
              <a:rPr lang="de-DE" b="1" dirty="0" smtClean="0"/>
              <a:t> das aktuelle Foliendesign</a:t>
            </a:r>
            <a:r>
              <a:rPr lang="de-DE" dirty="0" smtClean="0"/>
              <a:t> in den eigenen Dokumentenvorlagen </a:t>
            </a:r>
            <a:r>
              <a:rPr lang="de-DE" b="1" dirty="0" smtClean="0"/>
              <a:t>speichern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So kann man bei jeder neuen Präsentation auf die TUD-Voreinstellungen zugreifen.</a:t>
            </a:r>
            <a:br>
              <a:rPr lang="de-DE" dirty="0" smtClean="0"/>
            </a:br>
            <a:r>
              <a:rPr lang="de-DE" sz="1200" dirty="0">
                <a:solidFill>
                  <a:schemeClr val="accent1"/>
                </a:solidFill>
              </a:rPr>
              <a:t>mehr Informationen zu diesem Thema: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200" dirty="0">
                <a:solidFill>
                  <a:schemeClr val="accent1"/>
                </a:solidFill>
                <a:hlinkClick r:id="rId2"/>
              </a:rPr>
              <a:t>Microsoft Office </a:t>
            </a:r>
            <a:r>
              <a:rPr lang="de-DE" sz="1200" dirty="0">
                <a:solidFill>
                  <a:schemeClr val="accent1"/>
                </a:solidFill>
                <a:sym typeface="Wingdings" panose="05000000000000000000" pitchFamily="2" charset="2"/>
                <a:hlinkClick r:id="rId2"/>
              </a:rPr>
              <a:t>/ Designs</a:t>
            </a:r>
            <a:endParaRPr lang="de-DE" sz="1200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6931" r="1116" b="16534"/>
          <a:stretch/>
        </p:blipFill>
        <p:spPr>
          <a:xfrm>
            <a:off x="6269905" y="3028679"/>
            <a:ext cx="5181360" cy="2797963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/>
          <a:srcRect t="2950" r="38479" b="37783"/>
          <a:stretch/>
        </p:blipFill>
        <p:spPr>
          <a:xfrm>
            <a:off x="885191" y="3028679"/>
            <a:ext cx="5175367" cy="2804534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26" name="Rechteck 25"/>
          <p:cNvSpPr/>
          <p:nvPr/>
        </p:nvSpPr>
        <p:spPr>
          <a:xfrm>
            <a:off x="1178285" y="3022960"/>
            <a:ext cx="393660" cy="13112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3222" y="5052470"/>
            <a:ext cx="1758642" cy="22664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876542" y="3022960"/>
            <a:ext cx="905202" cy="557844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8738012" y="4464731"/>
            <a:ext cx="1260000" cy="720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Praesentationsvorlagen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659</Words>
  <Application>Microsoft Office PowerPoint</Application>
  <PresentationFormat>Benutzerdefiniert</PresentationFormat>
  <Paragraphs>178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Open Sans Extrabold</vt:lpstr>
      <vt:lpstr>Open Sans</vt:lpstr>
      <vt:lpstr>Symbol</vt:lpstr>
      <vt:lpstr>Open Sans Light</vt:lpstr>
      <vt:lpstr>Open Sans Semibold</vt:lpstr>
      <vt:lpstr>Wingdings</vt:lpstr>
      <vt:lpstr>Praesentationsvorlagen16zu9</vt:lpstr>
      <vt:lpstr>Präsentationsvorlagen im CD der TU Dresden</vt:lpstr>
      <vt:lpstr>Inhalte des Beispielfoliensatzes</vt:lpstr>
      <vt:lpstr>Elemente des Corporate Design</vt:lpstr>
      <vt:lpstr>Logo Nutzungshinweise und Platzierung</vt:lpstr>
      <vt:lpstr>Hausschrift Open Sans</vt:lpstr>
      <vt:lpstr>Farben Grundfarben und Varianten</vt:lpstr>
      <vt:lpstr>Raster für Präsentationsvorlagen</vt:lpstr>
      <vt:lpstr>Vorlagedatei speichern</vt:lpstr>
      <vt:lpstr>Design  speichern </vt:lpstr>
      <vt:lpstr>Masterfolien  anpassen</vt:lpstr>
      <vt:lpstr>PowerPoint-Vorlage  als .potx-Datei speichern </vt:lpstr>
      <vt:lpstr>Hinweise  zur Arbeit mit der Präsentationsvorlage</vt:lpstr>
      <vt:lpstr>Neue Datei  erstellen </vt:lpstr>
      <vt:lpstr>Arbeiten mit der Präsentationsvorlage </vt:lpstr>
      <vt:lpstr>Texte  über Listenebene formatieren  </vt:lpstr>
      <vt:lpstr>Barrierefrei  kommunizieren</vt:lpstr>
      <vt:lpstr>Weitere Beispielseiten  mit Inhalten der TU Dresden</vt:lpstr>
      <vt:lpstr>Technische Universität  Dresden</vt:lpstr>
      <vt:lpstr>Diagramme monochrom</vt:lpstr>
      <vt:lpstr>Diagramme mehrfarbig</vt:lpstr>
      <vt:lpstr>Infografiken mittels Smartart</vt:lpstr>
      <vt:lpstr>Netzwerk  DRESDEN-concept </vt:lpstr>
      <vt:lpstr>DRESDEN-concept Exzellenz aus Wissenschaft und Kultur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Roman Maletz</dc:creator>
  <cp:lastModifiedBy>Roman Maletz</cp:lastModifiedBy>
  <cp:revision>3</cp:revision>
  <dcterms:created xsi:type="dcterms:W3CDTF">2018-02-28T14:27:01Z</dcterms:created>
  <dcterms:modified xsi:type="dcterms:W3CDTF">2018-03-01T13:57:37Z</dcterms:modified>
</cp:coreProperties>
</file>