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65" r:id="rId1"/>
  </p:sldMasterIdLst>
  <p:notesMasterIdLst>
    <p:notesMasterId r:id="rId28"/>
  </p:notesMasterIdLst>
  <p:handoutMasterIdLst>
    <p:handoutMasterId r:id="rId29"/>
  </p:handoutMasterIdLst>
  <p:sldIdLst>
    <p:sldId id="256" r:id="rId2"/>
    <p:sldId id="291" r:id="rId3"/>
    <p:sldId id="289" r:id="rId4"/>
    <p:sldId id="290" r:id="rId5"/>
    <p:sldId id="264" r:id="rId6"/>
    <p:sldId id="269" r:id="rId7"/>
    <p:sldId id="257" r:id="rId8"/>
    <p:sldId id="265" r:id="rId9"/>
    <p:sldId id="267" r:id="rId10"/>
    <p:sldId id="268" r:id="rId11"/>
    <p:sldId id="283" r:id="rId12"/>
    <p:sldId id="272" r:id="rId13"/>
    <p:sldId id="271" r:id="rId14"/>
    <p:sldId id="273" r:id="rId15"/>
    <p:sldId id="284" r:id="rId16"/>
    <p:sldId id="274" r:id="rId17"/>
    <p:sldId id="263" r:id="rId18"/>
    <p:sldId id="275" r:id="rId19"/>
    <p:sldId id="285" r:id="rId20"/>
    <p:sldId id="276" r:id="rId21"/>
    <p:sldId id="286" r:id="rId22"/>
    <p:sldId id="280" r:id="rId23"/>
    <p:sldId id="281" r:id="rId24"/>
    <p:sldId id="282" r:id="rId25"/>
    <p:sldId id="287" r:id="rId26"/>
    <p:sldId id="288" r:id="rId2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Open Sans Extrabold" panose="020B0906030804020204" pitchFamily="34" charset="0"/>
      <p:bold r:id="rId34"/>
      <p:boldItalic r:id="rId35"/>
    </p:embeddedFont>
    <p:embeddedFont>
      <p:font typeface="Open Sans" panose="020B0606030504020204" pitchFamily="34" charset="0"/>
      <p:regular r:id="rId36"/>
      <p:bold r:id="rId37"/>
      <p:italic r:id="rId38"/>
      <p:boldItalic r:id="rId39"/>
    </p:embeddedFont>
    <p:embeddedFont>
      <p:font typeface="Open Sans Light" panose="020B0306030504020204" pitchFamily="34" charset="0"/>
      <p:regular r:id="rId40"/>
      <p:italic r:id="rId41"/>
    </p:embeddedFont>
    <p:embeddedFont>
      <p:font typeface="Open Sans Semibold" panose="020B0706030804020204" pitchFamily="34" charset="0"/>
      <p:bold r:id="rId42"/>
      <p:boldItalic r:id="rId43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0B43D2CB-6D07-4AF6-8385-F02019C31457}">
          <p14:sldIdLst>
            <p14:sldId id="256"/>
            <p14:sldId id="291"/>
            <p14:sldId id="289"/>
            <p14:sldId id="290"/>
            <p14:sldId id="264"/>
          </p14:sldIdLst>
        </p14:section>
        <p14:section name="Elemente des Corporate Design" id="{60A2C5C4-FF54-4ACC-A17E-78E04B267541}">
          <p14:sldIdLst>
            <p14:sldId id="269"/>
            <p14:sldId id="257"/>
            <p14:sldId id="265"/>
            <p14:sldId id="267"/>
            <p14:sldId id="268"/>
          </p14:sldIdLst>
        </p14:section>
        <p14:section name="Vorlagedatei speichern" id="{AEBC5EF8-8830-4BD1-BC6A-5A08C5F265C4}">
          <p14:sldIdLst>
            <p14:sldId id="283"/>
            <p14:sldId id="272"/>
            <p14:sldId id="271"/>
            <p14:sldId id="273"/>
          </p14:sldIdLst>
        </p14:section>
        <p14:section name="Hinweise" id="{56D9347E-C790-4216-A93D-C117F720C0C3}">
          <p14:sldIdLst>
            <p14:sldId id="284"/>
            <p14:sldId id="274"/>
            <p14:sldId id="263"/>
            <p14:sldId id="275"/>
            <p14:sldId id="285"/>
          </p14:sldIdLst>
        </p14:section>
        <p14:section name="Beispielseiten" id="{CA34319E-7765-4C8B-AD7F-242E6857A15E}">
          <p14:sldIdLst>
            <p14:sldId id="276"/>
            <p14:sldId id="286"/>
            <p14:sldId id="280"/>
            <p14:sldId id="281"/>
            <p14:sldId id="282"/>
            <p14:sldId id="287"/>
            <p14:sldId id="288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öfel,Anja" initials="K" lastIdx="1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A983"/>
    <a:srgbClr val="009BA4"/>
    <a:srgbClr val="93C356"/>
    <a:srgbClr val="BCCF02"/>
    <a:srgbClr val="28618C"/>
    <a:srgbClr val="539DC5"/>
    <a:srgbClr val="02ACA8"/>
    <a:srgbClr val="F07D00"/>
    <a:srgbClr val="E02D8A"/>
    <a:srgbClr val="00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049" y="-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>
                <a:solidFill>
                  <a:schemeClr val="bg2"/>
                </a:solidFill>
              </a:rPr>
              <a:t>Diagrammtitel</a:t>
            </a:r>
            <a:endParaRPr lang="en-US" dirty="0">
              <a:solidFill>
                <a:schemeClr val="bg2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5CF-440A-BB74-EBAE3317F7DF}"/>
              </c:ext>
            </c:extLst>
          </c:dPt>
          <c:dPt>
            <c:idx val="1"/>
            <c:bubble3D val="0"/>
            <c:spPr>
              <a:solidFill>
                <a:schemeClr val="accent1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5CF-440A-BB74-EBAE3317F7DF}"/>
              </c:ext>
            </c:extLst>
          </c:dPt>
          <c:dPt>
            <c:idx val="2"/>
            <c:bubble3D val="0"/>
            <c:spPr>
              <a:solidFill>
                <a:schemeClr val="accent1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5CF-440A-BB74-EBAE3317F7DF}"/>
              </c:ext>
            </c:extLst>
          </c:dPt>
          <c:dPt>
            <c:idx val="3"/>
            <c:bubble3D val="0"/>
            <c:spPr>
              <a:solidFill>
                <a:schemeClr val="accent1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5CF-440A-BB74-EBAE3317F7DF}"/>
              </c:ext>
            </c:extLst>
          </c:dPt>
          <c:dLbls>
            <c:dLbl>
              <c:idx val="0"/>
              <c:layout>
                <c:manualLayout>
                  <c:x val="5.8371735791090631E-2"/>
                  <c:y val="0.146432591005043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5CF-440A-BB74-EBAE3317F7DF}"/>
                </c:ext>
              </c:extLst>
            </c:dLbl>
            <c:dLbl>
              <c:idx val="1"/>
              <c:layout>
                <c:manualLayout>
                  <c:x val="-3.6866359447004636E-2"/>
                  <c:y val="0.140455750555857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CF-440A-BB74-EBAE3317F7DF}"/>
                </c:ext>
              </c:extLst>
            </c:dLbl>
            <c:dLbl>
              <c:idx val="2"/>
              <c:layout>
                <c:manualLayout>
                  <c:x val="-9.2165898617511552E-2"/>
                  <c:y val="-6.873366516563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CF-440A-BB74-EBAE3317F7DF}"/>
                </c:ext>
              </c:extLst>
            </c:dLbl>
            <c:dLbl>
              <c:idx val="3"/>
              <c:layout>
                <c:manualLayout>
                  <c:x val="-5.2227342549923249E-2"/>
                  <c:y val="-7.1722085390225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CF-440A-BB74-EBAE3317F7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CF-440A-BB74-EBAE3317F7D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125875394607932"/>
          <c:y val="0.85424321552133697"/>
          <c:w val="0.56519370562550653"/>
          <c:h val="0.12782626313110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FB2-493F-B775-061CA8951423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FB2-493F-B775-061CA8951423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FB2-493F-B775-061CA895142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0763904"/>
        <c:axId val="208145216"/>
      </c:barChart>
      <c:catAx>
        <c:axId val="20076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8145216"/>
        <c:crosses val="autoZero"/>
        <c:auto val="1"/>
        <c:lblAlgn val="ctr"/>
        <c:lblOffset val="100"/>
        <c:noMultiLvlLbl val="0"/>
      </c:catAx>
      <c:valAx>
        <c:axId val="208145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0763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de-D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C6211-610F-44E5-BF19-D3CDF6EDD281}" type="datetimeFigureOut">
              <a:rPr lang="de-DE" smtClean="0"/>
              <a:t>01.03.2018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61AA8-FB04-42D1-9939-D1A1356F80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1560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435D3-23A6-45D3-8DFA-7317DC1E7A64}" type="datetimeFigureOut">
              <a:rPr lang="de-DE" smtClean="0"/>
              <a:t>01.03.2018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9AC09-DF60-43F4-96BF-67D4D9A740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182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980790"/>
            <a:ext cx="9144000" cy="5877210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66763" y="4494770"/>
            <a:ext cx="7981949" cy="123928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alpha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br>
              <a:rPr lang="de-DE" dirty="0" smtClean="0"/>
            </a:br>
            <a:r>
              <a:rPr lang="de-DE" dirty="0" smtClean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66763" y="2420838"/>
            <a:ext cx="7981949" cy="828675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Vorname Name</a:t>
            </a:r>
            <a:br>
              <a:rPr lang="de-DE" dirty="0" smtClean="0"/>
            </a:br>
            <a:r>
              <a:rPr lang="de-DE" dirty="0" smtClean="0"/>
              <a:t>Struktureinheit  der TU Dresden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0" y="982794"/>
            <a:ext cx="9144000" cy="1714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766763" y="3392202"/>
            <a:ext cx="7981949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</a:t>
            </a:r>
            <a:br>
              <a:rPr lang="de-DE" dirty="0" smtClean="0"/>
            </a:br>
            <a:r>
              <a:rPr lang="de-DE" dirty="0" smtClean="0"/>
              <a:t>durch Klicken bearbeiten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420" y="328250"/>
            <a:ext cx="1028282" cy="468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57" y="349731"/>
            <a:ext cx="1489206" cy="43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5949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6092824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062967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3"/>
            <a:ext cx="9144000" cy="6092822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6035" y="3387259"/>
            <a:ext cx="7935515" cy="1198491"/>
          </a:xfrm>
        </p:spPr>
        <p:txBody>
          <a:bodyPr/>
          <a:lstStyle>
            <a:lvl1pPr>
              <a:defRPr sz="32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2381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66763" y="4494770"/>
            <a:ext cx="7981949" cy="123928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br>
              <a:rPr lang="de-DE" dirty="0" smtClean="0"/>
            </a:br>
            <a:r>
              <a:rPr lang="de-DE" dirty="0" smtClean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66763" y="2420838"/>
            <a:ext cx="7981949" cy="828675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 smtClean="0"/>
              <a:t>Vorname Name</a:t>
            </a:r>
            <a:br>
              <a:rPr lang="de-DE" dirty="0" smtClean="0"/>
            </a:br>
            <a:r>
              <a:rPr lang="de-DE" dirty="0" smtClean="0"/>
              <a:t>Struktureinheit  der TU Dresden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6763" y="3392202"/>
            <a:ext cx="7981949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Titelmasterformat</a:t>
            </a:r>
            <a:br>
              <a:rPr lang="de-DE" dirty="0" smtClean="0"/>
            </a:br>
            <a:r>
              <a:rPr lang="de-DE" dirty="0" smtClean="0"/>
              <a:t>durch Klicken bearbeiten</a:t>
            </a:r>
            <a:endParaRPr lang="de-DE" dirty="0"/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983270"/>
            <a:ext cx="9144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4"/>
          <p:cNvCxnSpPr/>
          <p:nvPr/>
        </p:nvCxnSpPr>
        <p:spPr>
          <a:xfrm>
            <a:off x="0" y="1154724"/>
            <a:ext cx="9144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420" y="328250"/>
            <a:ext cx="1028282" cy="468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57" y="349731"/>
            <a:ext cx="1489206" cy="43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6761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385763" y="1484313"/>
            <a:ext cx="8373201" cy="4249738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585407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41800" y="1484313"/>
            <a:ext cx="4506913" cy="42497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395286" y="1484313"/>
            <a:ext cx="3739175" cy="1332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400526" y="2943181"/>
            <a:ext cx="3733324" cy="1332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400526" y="4402050"/>
            <a:ext cx="3733325" cy="1332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643310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4624388" y="1484313"/>
            <a:ext cx="4134577" cy="4249738"/>
          </a:xfrm>
          <a:ln w="6350">
            <a:solidFill>
              <a:schemeClr val="bg2"/>
            </a:solidFill>
          </a:ln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385764" y="1484314"/>
            <a:ext cx="4133850" cy="424973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577012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385763" y="1484314"/>
            <a:ext cx="4133850" cy="424973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4624388" y="1484314"/>
            <a:ext cx="4133850" cy="424973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489334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385763" y="1484314"/>
            <a:ext cx="2590800" cy="424973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5793945" y="1484314"/>
            <a:ext cx="2587625" cy="424973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084513" y="1484314"/>
            <a:ext cx="2590800" cy="424973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197585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048172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016000"/>
            <a:ext cx="9144000" cy="5076825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29274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95287" y="341833"/>
            <a:ext cx="8363677" cy="81228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Das ist eine Überschrift</a:t>
            </a:r>
            <a:br>
              <a:rPr lang="de-DE" dirty="0" smtClean="0"/>
            </a:br>
            <a:r>
              <a:rPr lang="de-DE" dirty="0" smtClean="0"/>
              <a:t>in zwei Zeilen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85763" y="1484313"/>
            <a:ext cx="8373201" cy="424973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Erste Textebene (16pt)</a:t>
            </a:r>
          </a:p>
          <a:p>
            <a:pPr lvl="1"/>
            <a:r>
              <a:rPr lang="de-DE" dirty="0" smtClean="0"/>
              <a:t>Zweite Textebene für Aufzählungen</a:t>
            </a:r>
          </a:p>
          <a:p>
            <a:pPr lvl="2"/>
            <a:r>
              <a:rPr lang="de-DE" dirty="0" smtClean="0"/>
              <a:t>Dritte Textebene bei viel Text (14pt)</a:t>
            </a:r>
          </a:p>
          <a:p>
            <a:pPr lvl="3"/>
            <a:r>
              <a:rPr lang="de-DE" dirty="0" smtClean="0"/>
              <a:t>Vierte Textebene für Aufzählungen bei viel Text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Zwischenseite</a:t>
            </a:r>
          </a:p>
          <a:p>
            <a:pPr lvl="6"/>
            <a:r>
              <a:rPr lang="de-DE" dirty="0" smtClean="0"/>
              <a:t>Für den nächsten Präsentationsabschnitt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312987" y="6275708"/>
            <a:ext cx="413385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 smtClean="0">
                <a:solidFill>
                  <a:schemeClr val="bg2"/>
                </a:solidFill>
              </a:rPr>
              <a:t>Titel der Präsentation</a:t>
            </a:r>
          </a:p>
          <a:p>
            <a:pPr algn="l"/>
            <a: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Struktureinheit der TU Dresden / </a:t>
            </a:r>
            <a: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 Vorname des Vortragenden</a:t>
            </a:r>
            <a:endParaRPr lang="de-DE" sz="800" baseline="0" dirty="0" smtClean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de-DE" sz="800" baseline="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Ort oder Anlass des Vortrags // 13.01.2018</a:t>
            </a:r>
            <a:endParaRPr lang="de-DE" sz="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6093296"/>
            <a:ext cx="9144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6556376" y="6275708"/>
            <a:ext cx="69190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Folie</a:t>
            </a:r>
            <a:r>
              <a:rPr lang="de-DE" sz="800" baseline="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38F97D41-8991-4148-BA02-56FEE4AAF2CC}" type="slidenum">
              <a:rPr lang="de-DE" sz="800" baseline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800" baseline="0" dirty="0" smtClean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286" y="6273051"/>
            <a:ext cx="870085" cy="3960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44" y="6288296"/>
            <a:ext cx="1135856" cy="33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104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70" r:id="rId4"/>
    <p:sldLayoutId id="2147483871" r:id="rId5"/>
    <p:sldLayoutId id="2147483872" r:id="rId6"/>
    <p:sldLayoutId id="2147483873" r:id="rId7"/>
    <p:sldLayoutId id="2147483875" r:id="rId8"/>
    <p:sldLayoutId id="2147483876" r:id="rId9"/>
    <p:sldLayoutId id="2147483877" r:id="rId10"/>
    <p:sldLayoutId id="2147483878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 baseline="0">
          <a:solidFill>
            <a:schemeClr val="tx2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1pPr>
      <a:lvl2pPr marL="396000" indent="-324000" algn="l" defTabSz="914400" rtl="0" eaLnBrk="1" latinLnBrk="0" hangingPunct="1">
        <a:spcBef>
          <a:spcPts val="300"/>
        </a:spcBef>
        <a:buFont typeface="Open Sans" panose="020B0606030504020204" pitchFamily="34" charset="0"/>
        <a:buChar char="—"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2pPr>
      <a:lvl3pPr marL="0" indent="0" algn="l" defTabSz="914400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3pPr>
      <a:lvl4pPr marL="396000" indent="-216000" algn="l" defTabSz="914400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4pPr>
      <a:lvl5pPr marL="576000" indent="-179388" algn="l" defTabSz="914400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 baseline="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5pPr>
      <a:lvl6pPr marL="358775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6pPr>
      <a:lvl7pPr marL="358775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2" pos="173">
          <p15:clr>
            <a:srgbClr val="F26B43"/>
          </p15:clr>
        </p15:guide>
        <p15:guide id="3" pos="243">
          <p15:clr>
            <a:srgbClr val="F26B43"/>
          </p15:clr>
        </p15:guide>
        <p15:guide id="4" pos="660">
          <p15:clr>
            <a:srgbClr val="F26B43"/>
          </p15:clr>
        </p15:guide>
        <p15:guide id="5" pos="726">
          <p15:clr>
            <a:srgbClr val="F26B43"/>
          </p15:clr>
        </p15:guide>
        <p15:guide id="6" pos="1146">
          <p15:clr>
            <a:srgbClr val="F26B43"/>
          </p15:clr>
        </p15:guide>
        <p15:guide id="7" pos="1212">
          <p15:clr>
            <a:srgbClr val="F26B43"/>
          </p15:clr>
        </p15:guide>
        <p15:guide id="8" pos="1701">
          <p15:clr>
            <a:srgbClr val="F26B43"/>
          </p15:clr>
        </p15:guide>
        <p15:guide id="9" pos="1632">
          <p15:clr>
            <a:srgbClr val="F26B43"/>
          </p15:clr>
        </p15:guide>
        <p15:guide id="10" pos="2184">
          <p15:clr>
            <a:srgbClr val="F26B43"/>
          </p15:clr>
        </p15:guide>
        <p15:guide id="11" pos="2117">
          <p15:clr>
            <a:srgbClr val="F26B43"/>
          </p15:clr>
        </p15:guide>
        <p15:guide id="12" pos="2604">
          <p15:clr>
            <a:srgbClr val="F26B43"/>
          </p15:clr>
        </p15:guide>
        <p15:guide id="13" pos="2672">
          <p15:clr>
            <a:srgbClr val="F26B43"/>
          </p15:clr>
        </p15:guide>
        <p15:guide id="14" pos="3089">
          <p15:clr>
            <a:srgbClr val="F26B43"/>
          </p15:clr>
        </p15:guide>
        <p15:guide id="15" pos="3158">
          <p15:clr>
            <a:srgbClr val="F26B43"/>
          </p15:clr>
        </p15:guide>
        <p15:guide id="16" pos="3575">
          <p15:clr>
            <a:srgbClr val="F26B43"/>
          </p15:clr>
        </p15:guide>
        <p15:guide id="17" pos="3642">
          <p15:clr>
            <a:srgbClr val="F26B43"/>
          </p15:clr>
        </p15:guide>
        <p15:guide id="18" pos="3887">
          <p15:clr>
            <a:srgbClr val="F26B43"/>
          </p15:clr>
        </p15:guide>
        <p15:guide id="19" pos="3818">
          <p15:clr>
            <a:srgbClr val="F26B43"/>
          </p15:clr>
        </p15:guide>
        <p15:guide id="20" pos="4061">
          <p15:clr>
            <a:srgbClr val="F26B43"/>
          </p15:clr>
        </p15:guide>
        <p15:guide id="21" pos="4130">
          <p15:clr>
            <a:srgbClr val="F26B43"/>
          </p15:clr>
        </p15:guide>
        <p15:guide id="22" pos="4545">
          <p15:clr>
            <a:srgbClr val="F26B43"/>
          </p15:clr>
        </p15:guide>
        <p15:guide id="23" pos="4614">
          <p15:clr>
            <a:srgbClr val="F26B43"/>
          </p15:clr>
        </p15:guide>
        <p15:guide id="24" pos="5031">
          <p15:clr>
            <a:srgbClr val="F26B43"/>
          </p15:clr>
        </p15:guide>
        <p15:guide id="25" pos="5100">
          <p15:clr>
            <a:srgbClr val="F26B43"/>
          </p15:clr>
        </p15:guide>
        <p15:guide id="26" pos="5586">
          <p15:clr>
            <a:srgbClr val="F26B43"/>
          </p15:clr>
        </p15:guide>
        <p15:guide id="27" pos="5517">
          <p15:clr>
            <a:srgbClr val="F26B43"/>
          </p15:clr>
        </p15:guide>
        <p15:guide id="30" orient="horz" pos="727" userDrawn="1">
          <p15:clr>
            <a:srgbClr val="F26B43"/>
          </p15:clr>
        </p15:guide>
        <p15:guide id="31" pos="416">
          <p15:clr>
            <a:srgbClr val="F26B43"/>
          </p15:clr>
        </p15:guide>
        <p15:guide id="32" pos="483">
          <p15:clr>
            <a:srgbClr val="F26B43"/>
          </p15:clr>
        </p15:guide>
        <p15:guide id="33" pos="903">
          <p15:clr>
            <a:srgbClr val="F26B43"/>
          </p15:clr>
        </p15:guide>
        <p15:guide id="34" pos="971">
          <p15:clr>
            <a:srgbClr val="F26B43"/>
          </p15:clr>
        </p15:guide>
        <p15:guide id="35" pos="1389">
          <p15:clr>
            <a:srgbClr val="F26B43"/>
          </p15:clr>
        </p15:guide>
        <p15:guide id="36" pos="1457">
          <p15:clr>
            <a:srgbClr val="F26B43"/>
          </p15:clr>
        </p15:guide>
        <p15:guide id="37" pos="1875">
          <p15:clr>
            <a:srgbClr val="F26B43"/>
          </p15:clr>
        </p15:guide>
        <p15:guide id="38" pos="1941">
          <p15:clr>
            <a:srgbClr val="F26B43"/>
          </p15:clr>
        </p15:guide>
        <p15:guide id="39" pos="2358">
          <p15:clr>
            <a:srgbClr val="F26B43"/>
          </p15:clr>
        </p15:guide>
        <p15:guide id="40" pos="2429">
          <p15:clr>
            <a:srgbClr val="F26B43"/>
          </p15:clr>
        </p15:guide>
        <p15:guide id="41" pos="2847">
          <p15:clr>
            <a:srgbClr val="F26B43"/>
          </p15:clr>
        </p15:guide>
        <p15:guide id="42" pos="2913">
          <p15:clr>
            <a:srgbClr val="F26B43"/>
          </p15:clr>
        </p15:guide>
        <p15:guide id="43" pos="3330">
          <p15:clr>
            <a:srgbClr val="F26B43"/>
          </p15:clr>
        </p15:guide>
        <p15:guide id="44" pos="3398">
          <p15:clr>
            <a:srgbClr val="F26B43"/>
          </p15:clr>
        </p15:guide>
        <p15:guide id="45" pos="4302">
          <p15:clr>
            <a:srgbClr val="F26B43"/>
          </p15:clr>
        </p15:guide>
        <p15:guide id="46" pos="4373">
          <p15:clr>
            <a:srgbClr val="F26B43"/>
          </p15:clr>
        </p15:guide>
        <p15:guide id="47" pos="4787">
          <p15:clr>
            <a:srgbClr val="F26B43"/>
          </p15:clr>
        </p15:guide>
        <p15:guide id="48" pos="4859">
          <p15:clr>
            <a:srgbClr val="F26B43"/>
          </p15:clr>
        </p15:guide>
        <p15:guide id="49" pos="5274">
          <p15:clr>
            <a:srgbClr val="F26B43"/>
          </p15:clr>
        </p15:guide>
        <p15:guide id="50" pos="5345">
          <p15:clr>
            <a:srgbClr val="F26B43"/>
          </p15:clr>
        </p15:guide>
        <p15:guide id="51" orient="horz" pos="3612">
          <p15:clr>
            <a:srgbClr val="F26B43"/>
          </p15:clr>
        </p15:guide>
        <p15:guide id="52" orient="horz" pos="3838">
          <p15:clr>
            <a:srgbClr val="F26B43"/>
          </p15:clr>
        </p15:guide>
        <p15:guide id="53" orient="horz" pos="935">
          <p15:clr>
            <a:srgbClr val="F26B43"/>
          </p15:clr>
        </p15:guide>
        <p15:guide id="58" orient="horz" pos="221" userDrawn="1">
          <p15:clr>
            <a:srgbClr val="F26B43"/>
          </p15:clr>
        </p15:guide>
        <p15:guide id="59" orient="horz" pos="3962" userDrawn="1">
          <p15:clr>
            <a:srgbClr val="F26B43"/>
          </p15:clr>
        </p15:guide>
        <p15:guide id="60" orient="horz" pos="4167" userDrawn="1">
          <p15:clr>
            <a:srgbClr val="F26B43"/>
          </p15:clr>
        </p15:guide>
        <p15:guide id="61" orient="horz" pos="619" userDrawn="1">
          <p15:clr>
            <a:srgbClr val="F26B43"/>
          </p15:clr>
        </p15:guide>
        <p15:guide id="62" orient="horz" pos="490" userDrawn="1">
          <p15:clr>
            <a:srgbClr val="F26B43"/>
          </p15:clr>
        </p15:guide>
        <p15:guide id="63" orient="horz" pos="40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de-de/article/ausrichten-von-objekten-auf-folien-mithilfe-von-f%C3%BChrungslinien-auf-folienmasterebene-80e0171a-a5f6-499b-8a1e-c46da02b3287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support.office.com/de-de/article/verwenden-oder-Erstellen-von-Designs-in-PowerPoint-83e68627-2c17-454a-9fd8-62deb81951a6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support.office.com/de-de/article/Was-ist-ein-Folienmaster-B9ABB2A0-7AEF-4257-A14E-4329C904DA54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support.office.com/de-de/article/Was-ist-ein-Folienmaster-B9ABB2A0-7AEF-4257-A14E-4329C904DA54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support.office.com/de-de/article/Erstellen-und-Verwenden-einer-eigenen-Vorlage-A1B72758-61A0-4215-80EB-165C6C4BED04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u-dresden.de/intern/services-und-hilfe/kommunizieren-und-publizieren/cd/richtlinien-und-anleitungen" TargetMode="External"/><Relationship Id="rId2" Type="http://schemas.openxmlformats.org/officeDocument/2006/relationships/hyperlink" Target="http://www.leserlich.info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inkscape.org/de/" TargetMode="Externa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teve_Matteson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4" Type="http://schemas.openxmlformats.org/officeDocument/2006/relationships/hyperlink" Target="https://tu-dresden.de/intern/services-und-hilfe/ressourcen/dateien/kommunizieren_und_publizieren/corporate-design/cd-elemente/schrift-tud-open-san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Veranstaltung (Vorlesung, Konferenz etc.)</a:t>
            </a:r>
          </a:p>
          <a:p>
            <a:r>
              <a:rPr lang="de-DE" dirty="0" smtClean="0"/>
              <a:t>Datum Ort</a:t>
            </a:r>
          </a:p>
          <a:p>
            <a:r>
              <a:rPr lang="de-DE" dirty="0" smtClean="0"/>
              <a:t>Ggf. </a:t>
            </a:r>
            <a:r>
              <a:rPr lang="de-DE" smtClean="0"/>
              <a:t>weitere Infos</a:t>
            </a:r>
            <a:endParaRPr lang="de-DE" dirty="0" smtClean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Institut für Abfall- und Kreislaufwirtschaft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</a:t>
            </a:r>
            <a:br>
              <a:rPr lang="de-DE" dirty="0" smtClean="0"/>
            </a:br>
            <a:endParaRPr lang="de-DE" b="0" dirty="0"/>
          </a:p>
        </p:txBody>
      </p:sp>
      <p:pic>
        <p:nvPicPr>
          <p:cNvPr id="6" name="Picture 4" descr="\\vs-grp02.zih.tu-dresden.de\seiak\Datenaustausch IAK\06_Intern IAK\IAK Logo - neu\DE\Klein\Logo_IAK_03_wh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26" y="5673725"/>
            <a:ext cx="2527939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02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Raster</a:t>
            </a:r>
            <a:br>
              <a:rPr lang="de-DE" dirty="0" smtClean="0"/>
            </a:br>
            <a:r>
              <a:rPr lang="de-DE" b="0" dirty="0" smtClean="0"/>
              <a:t>für Präsentationsvorlagen</a:t>
            </a:r>
            <a:endParaRPr lang="de-DE" b="0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>
          <a:xfrm>
            <a:off x="385764" y="1484313"/>
            <a:ext cx="5289550" cy="4249738"/>
          </a:xfrm>
        </p:spPr>
        <p:txBody>
          <a:bodyPr>
            <a:normAutofit/>
          </a:bodyPr>
          <a:lstStyle/>
          <a:p>
            <a:r>
              <a:rPr lang="de-DE" dirty="0"/>
              <a:t>Für alle Publikationen der TUD ist im CD </a:t>
            </a:r>
            <a:br>
              <a:rPr lang="de-DE" dirty="0"/>
            </a:br>
            <a:r>
              <a:rPr lang="de-DE" dirty="0"/>
              <a:t>ein </a:t>
            </a:r>
            <a:r>
              <a:rPr lang="de-DE" dirty="0" err="1"/>
              <a:t>Layoutraster</a:t>
            </a:r>
            <a:r>
              <a:rPr lang="de-DE" dirty="0"/>
              <a:t> vorgegeben. Hierdurch sind </a:t>
            </a:r>
            <a:r>
              <a:rPr lang="de-DE" b="1" dirty="0"/>
              <a:t>Anordnung und Position des TUD-Logos definiert</a:t>
            </a:r>
            <a:r>
              <a:rPr lang="de-DE" dirty="0"/>
              <a:t>.</a:t>
            </a:r>
          </a:p>
          <a:p>
            <a:r>
              <a:rPr lang="de-DE" dirty="0"/>
              <a:t>In </a:t>
            </a:r>
            <a:r>
              <a:rPr lang="de-DE" b="1" dirty="0"/>
              <a:t>Präsentationen</a:t>
            </a:r>
            <a:r>
              <a:rPr lang="de-DE" dirty="0"/>
              <a:t> der TUD wird das Logo </a:t>
            </a:r>
            <a:r>
              <a:rPr lang="de-DE" b="1" dirty="0"/>
              <a:t>auf allen</a:t>
            </a:r>
            <a:r>
              <a:rPr lang="de-DE" dirty="0"/>
              <a:t> </a:t>
            </a:r>
            <a:r>
              <a:rPr lang="de-DE" b="1" dirty="0"/>
              <a:t>Inhaltsfolien in der Fußzeile unten links</a:t>
            </a:r>
            <a:r>
              <a:rPr lang="de-DE" dirty="0"/>
              <a:t> neben den Kontaktangaben der Vortragenden platziert.</a:t>
            </a:r>
          </a:p>
          <a:p>
            <a:r>
              <a:rPr lang="de-DE" b="1" dirty="0"/>
              <a:t>In allen anderen Kommunikationsmitteln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wird das TUD-Logo stets </a:t>
            </a:r>
            <a:r>
              <a:rPr lang="de-DE" b="1" dirty="0"/>
              <a:t>oben links </a:t>
            </a:r>
            <a:r>
              <a:rPr lang="de-DE" dirty="0"/>
              <a:t>positioniert.</a:t>
            </a:r>
          </a:p>
          <a:p>
            <a:pPr>
              <a:spcBef>
                <a:spcPts val="3000"/>
              </a:spcBef>
            </a:pPr>
            <a:r>
              <a:rPr lang="de-DE" dirty="0"/>
              <a:t>Für diese Präsentationsvorlage wurde das Raster mittels </a:t>
            </a:r>
            <a:r>
              <a:rPr lang="de-DE" b="1" dirty="0"/>
              <a:t>Führungslinien</a:t>
            </a:r>
            <a:r>
              <a:rPr lang="de-DE" dirty="0"/>
              <a:t> hinterlegt. Diese lassen sich im Menü „Ansicht“ ein- und ausblenden.</a:t>
            </a:r>
          </a:p>
          <a:p>
            <a:r>
              <a:rPr lang="de-DE" dirty="0"/>
              <a:t>Die Führungslinien helfen auch bei der </a:t>
            </a:r>
            <a:r>
              <a:rPr lang="de-DE" b="1" dirty="0"/>
              <a:t>Positionierung von Bild- und Textelementen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781686" y="5286375"/>
            <a:ext cx="292416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>
                <a:solidFill>
                  <a:schemeClr val="accent1"/>
                </a:solidFill>
              </a:rPr>
              <a:t>mehr Informationen zu diesem Thema:</a:t>
            </a:r>
            <a:br>
              <a:rPr lang="de-DE" sz="1200" dirty="0">
                <a:solidFill>
                  <a:schemeClr val="accent1"/>
                </a:solidFill>
              </a:rPr>
            </a:br>
            <a:r>
              <a:rPr lang="de-DE" sz="1200" dirty="0">
                <a:solidFill>
                  <a:schemeClr val="accent1"/>
                </a:solidFill>
                <a:sym typeface="Wingdings" panose="05000000000000000000" pitchFamily="2" charset="2"/>
                <a:hlinkClick r:id="rId3"/>
              </a:rPr>
              <a:t> </a:t>
            </a:r>
            <a:r>
              <a:rPr lang="de-DE" sz="1200" dirty="0">
                <a:solidFill>
                  <a:schemeClr val="accent1"/>
                </a:solidFill>
                <a:hlinkClick r:id="rId3"/>
              </a:rPr>
              <a:t>Microsoft Office </a:t>
            </a:r>
            <a:r>
              <a:rPr lang="de-DE" sz="1200" dirty="0">
                <a:solidFill>
                  <a:schemeClr val="accent1"/>
                </a:solidFill>
                <a:sym typeface="Wingdings" panose="05000000000000000000" pitchFamily="2" charset="2"/>
                <a:hlinkClick r:id="rId3"/>
              </a:rPr>
              <a:t>/ Führungslinien</a:t>
            </a:r>
            <a:endParaRPr lang="de-DE" sz="1200" dirty="0">
              <a:solidFill>
                <a:schemeClr val="accent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5781688" y="1484329"/>
            <a:ext cx="2966658" cy="3506771"/>
            <a:chOff x="5781688" y="1484329"/>
            <a:chExt cx="2966658" cy="3506771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 rotWithShape="1">
            <a:blip r:embed="rId4"/>
            <a:srcRect l="31171" r="52608" b="65911"/>
            <a:stretch/>
          </p:blipFill>
          <p:spPr>
            <a:xfrm>
              <a:off x="5781688" y="1484329"/>
              <a:ext cx="2966658" cy="3506771"/>
            </a:xfrm>
            <a:prstGeom prst="rect">
              <a:avLst/>
            </a:prstGeom>
            <a:ln w="3175">
              <a:solidFill>
                <a:schemeClr val="bg2"/>
              </a:solidFill>
            </a:ln>
          </p:spPr>
        </p:pic>
        <p:sp>
          <p:nvSpPr>
            <p:cNvPr id="11" name="Rechteck 10"/>
            <p:cNvSpPr/>
            <p:nvPr/>
          </p:nvSpPr>
          <p:spPr>
            <a:xfrm>
              <a:off x="6290625" y="2506980"/>
              <a:ext cx="1039815" cy="21600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6290625" y="2915814"/>
              <a:ext cx="1955760" cy="97200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6612885" y="1808166"/>
              <a:ext cx="648000" cy="256854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9704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5"/>
            <a:r>
              <a:rPr lang="de-DE" sz="3200" b="1" dirty="0">
                <a:solidFill>
                  <a:schemeClr val="bg1"/>
                </a:solidFill>
                <a:latin typeface="+mj-lt"/>
              </a:rPr>
              <a:t>Vorlagedatei</a:t>
            </a:r>
            <a:br>
              <a:rPr lang="de-DE" sz="3200" b="1" dirty="0">
                <a:solidFill>
                  <a:schemeClr val="bg1"/>
                </a:solidFill>
                <a:latin typeface="+mj-lt"/>
              </a:rPr>
            </a:br>
            <a:r>
              <a:rPr lang="de-DE" sz="3200" dirty="0">
                <a:solidFill>
                  <a:schemeClr val="bg1"/>
                </a:solidFill>
                <a:latin typeface="+mj-lt"/>
              </a:rPr>
              <a:t>speichern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124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Design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0" dirty="0" smtClean="0"/>
              <a:t>speichern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0"/>
          </p:nvPr>
        </p:nvSpPr>
        <p:spPr>
          <a:xfrm>
            <a:off x="385763" y="1484313"/>
            <a:ext cx="8373201" cy="1384393"/>
          </a:xfrm>
        </p:spPr>
        <p:txBody>
          <a:bodyPr/>
          <a:lstStyle/>
          <a:p>
            <a:r>
              <a:rPr lang="de-DE" dirty="0"/>
              <a:t>Im </a:t>
            </a:r>
            <a:r>
              <a:rPr lang="de-DE" b="1" dirty="0"/>
              <a:t>Menü „Ansicht“ </a:t>
            </a:r>
            <a:r>
              <a:rPr lang="de-DE" dirty="0"/>
              <a:t>kann man diese Masterfolien mit Doppelklick auf </a:t>
            </a:r>
            <a:r>
              <a:rPr lang="de-DE" b="1" dirty="0"/>
              <a:t>„Folienmaster“ öffnen </a:t>
            </a:r>
            <a:r>
              <a:rPr lang="de-DE" dirty="0"/>
              <a:t>und</a:t>
            </a:r>
            <a:r>
              <a:rPr lang="de-DE" b="1" dirty="0"/>
              <a:t> das aktuelle Foliendesign</a:t>
            </a:r>
            <a:r>
              <a:rPr lang="de-DE" dirty="0"/>
              <a:t> in den eigenen Dokumentenvorlagen </a:t>
            </a:r>
            <a:r>
              <a:rPr lang="de-DE" b="1" dirty="0"/>
              <a:t>speichern</a:t>
            </a:r>
            <a:r>
              <a:rPr lang="de-DE" dirty="0"/>
              <a:t>.</a:t>
            </a:r>
          </a:p>
          <a:p>
            <a:r>
              <a:rPr lang="de-DE" dirty="0"/>
              <a:t>So kann man bei jeder neuen Präsentation auf die TUD-Voreinstellungen zugreifen.</a:t>
            </a:r>
            <a:br>
              <a:rPr lang="de-DE" dirty="0"/>
            </a:br>
            <a:r>
              <a:rPr lang="de-DE" sz="1200" dirty="0">
                <a:solidFill>
                  <a:schemeClr val="accent1"/>
                </a:solidFill>
              </a:rPr>
              <a:t>mehr Informationen zu diesem Thema: </a:t>
            </a:r>
            <a:r>
              <a:rPr lang="de-DE" sz="1200" dirty="0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de-DE" sz="1200" dirty="0">
                <a:solidFill>
                  <a:schemeClr val="accent1"/>
                </a:solidFill>
                <a:hlinkClick r:id="rId2"/>
              </a:rPr>
              <a:t>Microsoft Office </a:t>
            </a:r>
            <a:r>
              <a:rPr lang="de-DE" sz="1200" dirty="0">
                <a:solidFill>
                  <a:schemeClr val="accent1"/>
                </a:solidFill>
                <a:sym typeface="Wingdings" panose="05000000000000000000" pitchFamily="2" charset="2"/>
                <a:hlinkClick r:id="rId2"/>
              </a:rPr>
              <a:t>/ Designs</a:t>
            </a:r>
            <a:endParaRPr lang="de-DE" sz="1200" dirty="0">
              <a:solidFill>
                <a:schemeClr val="accent1"/>
              </a:solidFill>
            </a:endParaRPr>
          </a:p>
          <a:p>
            <a:endParaRPr lang="de-DE" dirty="0"/>
          </a:p>
        </p:txBody>
      </p:sp>
      <p:pic>
        <p:nvPicPr>
          <p:cNvPr id="23" name="Bildplatzhalter 22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1" t="1043" r="12103" b="13143"/>
          <a:stretch/>
        </p:blipFill>
        <p:spPr>
          <a:xfrm>
            <a:off x="4632926" y="2938463"/>
            <a:ext cx="4105632" cy="2795587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grpSp>
        <p:nvGrpSpPr>
          <p:cNvPr id="11" name="Gruppieren 10"/>
          <p:cNvGrpSpPr/>
          <p:nvPr/>
        </p:nvGrpSpPr>
        <p:grpSpPr>
          <a:xfrm>
            <a:off x="396244" y="2927262"/>
            <a:ext cx="4118582" cy="2810253"/>
            <a:chOff x="396244" y="2927262"/>
            <a:chExt cx="4118582" cy="2810253"/>
          </a:xfrm>
        </p:grpSpPr>
        <p:pic>
          <p:nvPicPr>
            <p:cNvPr id="25" name="Grafik 24"/>
            <p:cNvPicPr>
              <a:picLocks noChangeAspect="1"/>
            </p:cNvPicPr>
            <p:nvPr/>
          </p:nvPicPr>
          <p:blipFill rotWithShape="1">
            <a:blip r:embed="rId4"/>
            <a:srcRect t="2950" r="51042" b="37783"/>
            <a:stretch/>
          </p:blipFill>
          <p:spPr>
            <a:xfrm>
              <a:off x="396244" y="2932981"/>
              <a:ext cx="4118582" cy="2804534"/>
            </a:xfrm>
            <a:prstGeom prst="rect">
              <a:avLst/>
            </a:prstGeom>
            <a:ln w="3175">
              <a:solidFill>
                <a:schemeClr val="bg2"/>
              </a:solidFill>
            </a:ln>
          </p:spPr>
        </p:pic>
        <p:sp>
          <p:nvSpPr>
            <p:cNvPr id="26" name="Rechteck 25"/>
            <p:cNvSpPr/>
            <p:nvPr/>
          </p:nvSpPr>
          <p:spPr>
            <a:xfrm>
              <a:off x="689337" y="2927262"/>
              <a:ext cx="393660" cy="131124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2494274" y="4956772"/>
              <a:ext cx="1758642" cy="226644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/>
            <p:cNvSpPr/>
            <p:nvPr/>
          </p:nvSpPr>
          <p:spPr>
            <a:xfrm>
              <a:off x="2387594" y="2927262"/>
              <a:ext cx="905202" cy="557844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9" name="Rechteck 28"/>
          <p:cNvSpPr/>
          <p:nvPr/>
        </p:nvSpPr>
        <p:spPr>
          <a:xfrm>
            <a:off x="6820602" y="4398926"/>
            <a:ext cx="1116000" cy="6480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186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Masterfolien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0" dirty="0" smtClean="0"/>
              <a:t>anpassen</a:t>
            </a:r>
            <a:endParaRPr lang="de-DE" b="0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Inhaltsplatzhalter 6"/>
          <p:cNvSpPr>
            <a:spLocks noGrp="1"/>
          </p:cNvSpPr>
          <p:nvPr>
            <p:ph type="body" sz="quarter" idx="14"/>
          </p:nvPr>
        </p:nvSpPr>
        <p:spPr>
          <a:xfrm>
            <a:off x="385763" y="1484314"/>
            <a:ext cx="4133850" cy="4249736"/>
          </a:xfrm>
        </p:spPr>
        <p:txBody>
          <a:bodyPr>
            <a:normAutofit/>
          </a:bodyPr>
          <a:lstStyle/>
          <a:p>
            <a:r>
              <a:rPr lang="de-DE" dirty="0"/>
              <a:t>Über die Masterfolien kann man effizient das Aussehen der gesamten Präsentation steuern.</a:t>
            </a:r>
          </a:p>
          <a:p>
            <a:r>
              <a:rPr lang="de-DE" dirty="0"/>
              <a:t>Innerhalb der Masterfolien </a:t>
            </a:r>
            <a:r>
              <a:rPr lang="de-DE" b="1" dirty="0"/>
              <a:t>Menü „Start“ </a:t>
            </a:r>
            <a:r>
              <a:rPr lang="de-DE" dirty="0"/>
              <a:t>kann man die Grundeinstellungen auf dem </a:t>
            </a:r>
            <a:r>
              <a:rPr lang="de-DE" b="1" dirty="0"/>
              <a:t>„Folienmaster“ </a:t>
            </a:r>
            <a:r>
              <a:rPr lang="de-DE" dirty="0"/>
              <a:t>und die zugehörigen </a:t>
            </a:r>
            <a:r>
              <a:rPr lang="de-DE" b="1" dirty="0" err="1"/>
              <a:t>Layoutfolien</a:t>
            </a:r>
            <a:r>
              <a:rPr lang="de-DE" b="1" dirty="0"/>
              <a:t> anpassen</a:t>
            </a:r>
            <a:r>
              <a:rPr lang="de-DE" dirty="0"/>
              <a:t>:</a:t>
            </a:r>
          </a:p>
          <a:p>
            <a:pPr lvl="3"/>
            <a:r>
              <a:rPr lang="de-DE" dirty="0"/>
              <a:t>Inhalt der Fußzeile</a:t>
            </a:r>
          </a:p>
          <a:p>
            <a:pPr lvl="3"/>
            <a:r>
              <a:rPr lang="de-DE" dirty="0"/>
              <a:t>Folienhintergrund</a:t>
            </a:r>
          </a:p>
          <a:p>
            <a:pPr lvl="3"/>
            <a:r>
              <a:rPr lang="de-DE" dirty="0"/>
              <a:t>Farben</a:t>
            </a:r>
          </a:p>
          <a:p>
            <a:pPr lvl="3"/>
            <a:r>
              <a:rPr lang="de-DE" dirty="0"/>
              <a:t>Zweitlogo und Gestaltungselemente</a:t>
            </a:r>
          </a:p>
          <a:p>
            <a:r>
              <a:rPr lang="de-DE" dirty="0"/>
              <a:t>So kann man auch eine weitere </a:t>
            </a:r>
            <a:r>
              <a:rPr lang="de-DE" b="1" dirty="0"/>
              <a:t>individuell angepasste Vorlage hinterlegen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395287" y="5400676"/>
            <a:ext cx="292416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>
                <a:solidFill>
                  <a:schemeClr val="accent1"/>
                </a:solidFill>
              </a:rPr>
              <a:t>mehr Informationen zu diesem Thema:</a:t>
            </a:r>
            <a:br>
              <a:rPr lang="de-DE" sz="1200" dirty="0">
                <a:solidFill>
                  <a:schemeClr val="accent1"/>
                </a:solidFill>
              </a:rPr>
            </a:br>
            <a:r>
              <a:rPr lang="de-DE" sz="1200" dirty="0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de-DE" sz="1200" dirty="0">
                <a:solidFill>
                  <a:schemeClr val="accent1"/>
                </a:solidFill>
                <a:hlinkClick r:id="rId2"/>
              </a:rPr>
              <a:t>Microsoft Office </a:t>
            </a:r>
            <a:r>
              <a:rPr lang="de-DE" sz="1200" dirty="0">
                <a:solidFill>
                  <a:schemeClr val="accent1"/>
                </a:solidFill>
                <a:sym typeface="Wingdings" panose="05000000000000000000" pitchFamily="2" charset="2"/>
                <a:hlinkClick r:id="rId2"/>
              </a:rPr>
              <a:t>/ </a:t>
            </a:r>
            <a:r>
              <a:rPr lang="de-DE" sz="1200" dirty="0" smtClean="0">
                <a:solidFill>
                  <a:schemeClr val="accent1"/>
                </a:solidFill>
                <a:sym typeface="Wingdings" panose="05000000000000000000" pitchFamily="2" charset="2"/>
                <a:hlinkClick r:id="rId2"/>
              </a:rPr>
              <a:t>Folienmaster</a:t>
            </a:r>
            <a:endParaRPr lang="de-DE" sz="1200" dirty="0">
              <a:solidFill>
                <a:schemeClr val="accent1"/>
              </a:solidFill>
            </a:endParaRPr>
          </a:p>
        </p:txBody>
      </p:sp>
      <p:grpSp>
        <p:nvGrpSpPr>
          <p:cNvPr id="27" name="Gruppieren 26"/>
          <p:cNvGrpSpPr/>
          <p:nvPr/>
        </p:nvGrpSpPr>
        <p:grpSpPr>
          <a:xfrm>
            <a:off x="4629513" y="1484313"/>
            <a:ext cx="4133487" cy="2171027"/>
            <a:chOff x="4629513" y="1484313"/>
            <a:chExt cx="4133487" cy="2171027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3"/>
            <a:srcRect l="18958" t="-1" r="58440" b="79045"/>
            <a:stretch/>
          </p:blipFill>
          <p:spPr>
            <a:xfrm>
              <a:off x="4629513" y="1484313"/>
              <a:ext cx="4133487" cy="2155702"/>
            </a:xfrm>
            <a:prstGeom prst="rect">
              <a:avLst/>
            </a:prstGeom>
            <a:ln w="3175">
              <a:solidFill>
                <a:schemeClr val="bg2"/>
              </a:solidFill>
            </a:ln>
          </p:spPr>
        </p:pic>
        <p:sp>
          <p:nvSpPr>
            <p:cNvPr id="22" name="Rechteck 21"/>
            <p:cNvSpPr/>
            <p:nvPr/>
          </p:nvSpPr>
          <p:spPr>
            <a:xfrm>
              <a:off x="4887000" y="2072640"/>
              <a:ext cx="698459" cy="66294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4887000" y="2935340"/>
              <a:ext cx="1955760" cy="72000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/>
            <p:cNvSpPr/>
            <p:nvPr/>
          </p:nvSpPr>
          <p:spPr>
            <a:xfrm>
              <a:off x="7705398" y="1808166"/>
              <a:ext cx="638502" cy="256854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4629516" y="3855016"/>
            <a:ext cx="4133484" cy="1881550"/>
            <a:chOff x="4629516" y="3855016"/>
            <a:chExt cx="4133484" cy="1881550"/>
          </a:xfrm>
        </p:grpSpPr>
        <p:pic>
          <p:nvPicPr>
            <p:cNvPr id="16" name="Grafik 15"/>
            <p:cNvPicPr>
              <a:picLocks noChangeAspect="1"/>
            </p:cNvPicPr>
            <p:nvPr/>
          </p:nvPicPr>
          <p:blipFill rotWithShape="1">
            <a:blip r:embed="rId4"/>
            <a:srcRect t="5959" r="2437" b="12810"/>
            <a:stretch/>
          </p:blipFill>
          <p:spPr>
            <a:xfrm>
              <a:off x="4629516" y="3855016"/>
              <a:ext cx="4117669" cy="1881550"/>
            </a:xfrm>
            <a:prstGeom prst="rect">
              <a:avLst/>
            </a:prstGeom>
            <a:ln w="3175">
              <a:solidFill>
                <a:schemeClr val="bg2"/>
              </a:solidFill>
            </a:ln>
          </p:spPr>
        </p:pic>
        <p:sp>
          <p:nvSpPr>
            <p:cNvPr id="25" name="Rechteck 24"/>
            <p:cNvSpPr/>
            <p:nvPr/>
          </p:nvSpPr>
          <p:spPr>
            <a:xfrm>
              <a:off x="4720650" y="4391727"/>
              <a:ext cx="756000" cy="561273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5924610" y="4496327"/>
              <a:ext cx="2838390" cy="1237724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500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PowerPoint-Vorlage </a:t>
            </a:r>
            <a:br>
              <a:rPr lang="de-DE" dirty="0" smtClean="0"/>
            </a:br>
            <a:r>
              <a:rPr lang="de-DE" b="0" dirty="0" smtClean="0"/>
              <a:t>als </a:t>
            </a:r>
            <a:r>
              <a:rPr lang="de-DE" b="0" dirty="0"/>
              <a:t>.</a:t>
            </a:r>
            <a:r>
              <a:rPr lang="de-DE" b="0" dirty="0" err="1"/>
              <a:t>potx</a:t>
            </a:r>
            <a:r>
              <a:rPr lang="de-DE" b="0" dirty="0"/>
              <a:t>-Datei</a:t>
            </a:r>
            <a:r>
              <a:rPr lang="de-DE" b="0" dirty="0" smtClean="0"/>
              <a:t> speichern</a:t>
            </a:r>
            <a:r>
              <a:rPr lang="de-DE" b="0" dirty="0"/>
              <a:t/>
            </a:r>
            <a:br>
              <a:rPr lang="de-DE" b="0" dirty="0"/>
            </a:br>
            <a:endParaRPr lang="de-DE" b="0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Die angepasste Präsentation kann man über das </a:t>
            </a:r>
            <a:r>
              <a:rPr lang="de-DE" b="1" dirty="0"/>
              <a:t>Menü „Datei“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/>
              <a:t>„Speichern unter“ als </a:t>
            </a:r>
            <a:br>
              <a:rPr lang="de-DE" dirty="0"/>
            </a:br>
            <a:r>
              <a:rPr lang="de-DE" b="1" dirty="0"/>
              <a:t>PowerPoint-Vorlage (.</a:t>
            </a:r>
            <a:r>
              <a:rPr lang="de-DE" b="1" dirty="0" err="1"/>
              <a:t>potx</a:t>
            </a:r>
            <a:r>
              <a:rPr lang="de-DE" b="1" dirty="0"/>
              <a:t>) </a:t>
            </a:r>
            <a:r>
              <a:rPr lang="de-DE" dirty="0"/>
              <a:t>auf dem eigenen PC speichern.</a:t>
            </a:r>
          </a:p>
          <a:p>
            <a:r>
              <a:rPr lang="de-DE" dirty="0"/>
              <a:t>Auch so kann man bei jeder neuen Präsentation auf die Vorlage zugreifen.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395287" y="5400676"/>
            <a:ext cx="292416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>
                <a:solidFill>
                  <a:schemeClr val="accent1"/>
                </a:solidFill>
              </a:rPr>
              <a:t>mehr Informationen zu diesem Thema:</a:t>
            </a:r>
            <a:br>
              <a:rPr lang="de-DE" sz="1200" dirty="0">
                <a:solidFill>
                  <a:schemeClr val="accent1"/>
                </a:solidFill>
              </a:rPr>
            </a:br>
            <a:r>
              <a:rPr lang="de-DE" sz="1200" dirty="0">
                <a:solidFill>
                  <a:schemeClr val="accent1"/>
                </a:solidFill>
                <a:sym typeface="Wingdings" panose="05000000000000000000" pitchFamily="2" charset="2"/>
                <a:hlinkClick r:id="rId2"/>
              </a:rPr>
              <a:t> </a:t>
            </a:r>
            <a:r>
              <a:rPr lang="de-DE" sz="1200" dirty="0">
                <a:solidFill>
                  <a:schemeClr val="accent1"/>
                </a:solidFill>
                <a:hlinkClick r:id="rId2"/>
              </a:rPr>
              <a:t>Microsoft Office </a:t>
            </a:r>
            <a:r>
              <a:rPr lang="de-DE" sz="1200" dirty="0">
                <a:solidFill>
                  <a:schemeClr val="accent1"/>
                </a:solidFill>
                <a:sym typeface="Wingdings" panose="05000000000000000000" pitchFamily="2" charset="2"/>
                <a:hlinkClick r:id="rId2"/>
              </a:rPr>
              <a:t>/ </a:t>
            </a:r>
            <a:r>
              <a:rPr lang="de-DE" sz="1200" dirty="0" smtClean="0">
                <a:solidFill>
                  <a:schemeClr val="accent1"/>
                </a:solidFill>
                <a:sym typeface="Wingdings" panose="05000000000000000000" pitchFamily="2" charset="2"/>
                <a:hlinkClick r:id="rId2"/>
              </a:rPr>
              <a:t>Folien</a:t>
            </a:r>
            <a:r>
              <a:rPr lang="de-DE" sz="12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master</a:t>
            </a:r>
            <a:endParaRPr lang="de-DE" sz="1200" dirty="0">
              <a:solidFill>
                <a:schemeClr val="accent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5545"/>
            <a:ext cx="9144000" cy="3644852"/>
          </a:xfrm>
          <a:prstGeom prst="rect">
            <a:avLst/>
          </a:prstGeom>
          <a:ln w="6350">
            <a:solidFill>
              <a:schemeClr val="bg2"/>
            </a:solidFill>
          </a:ln>
        </p:spPr>
      </p:pic>
      <p:sp>
        <p:nvSpPr>
          <p:cNvPr id="17" name="Rechteck 16"/>
          <p:cNvSpPr/>
          <p:nvPr/>
        </p:nvSpPr>
        <p:spPr>
          <a:xfrm>
            <a:off x="1627" y="3765242"/>
            <a:ext cx="722992" cy="2160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7946362" y="5869942"/>
            <a:ext cx="504000" cy="1440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2991636" y="5400676"/>
            <a:ext cx="6120000" cy="163362"/>
          </a:xfrm>
          <a:prstGeom prst="rect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239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5"/>
            <a:r>
              <a:rPr lang="de-DE" sz="3200" b="1" dirty="0" smtClean="0">
                <a:solidFill>
                  <a:schemeClr val="bg1"/>
                </a:solidFill>
                <a:latin typeface="+mj-lt"/>
              </a:rPr>
              <a:t>Hinweise</a:t>
            </a:r>
            <a:r>
              <a:rPr lang="de-DE" sz="3200" dirty="0" smtClean="0">
                <a:solidFill>
                  <a:schemeClr val="bg1"/>
                </a:solidFill>
                <a:latin typeface="+mj-lt"/>
              </a:rPr>
              <a:t> </a:t>
            </a:r>
            <a:br>
              <a:rPr lang="de-DE" sz="3200" dirty="0" smtClean="0">
                <a:solidFill>
                  <a:schemeClr val="bg1"/>
                </a:solidFill>
                <a:latin typeface="+mj-lt"/>
              </a:rPr>
            </a:br>
            <a:r>
              <a:rPr lang="de-DE" sz="3200" dirty="0" smtClean="0">
                <a:solidFill>
                  <a:schemeClr val="bg1"/>
                </a:solidFill>
                <a:latin typeface="+mj-lt"/>
              </a:rPr>
              <a:t>zur Arbeit mit der Präsentationsvorlage</a:t>
            </a:r>
            <a:endParaRPr lang="de-DE" sz="3200" dirty="0"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871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Neue Datei </a:t>
            </a:r>
            <a:br>
              <a:rPr lang="de-DE" smtClean="0"/>
            </a:br>
            <a:r>
              <a:rPr lang="de-DE" b="0" smtClean="0"/>
              <a:t>erstellen</a:t>
            </a:r>
            <a:r>
              <a:rPr lang="de-DE" smtClean="0"/>
              <a:t/>
            </a:r>
            <a:br>
              <a:rPr lang="de-DE" smtClean="0"/>
            </a:br>
            <a:endParaRPr lang="de-DE" b="0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smtClean="0"/>
              <a:t>Bei einer neuen PowerPoint-Präsentation kann man die Vorlage entweder als </a:t>
            </a:r>
            <a:r>
              <a:rPr lang="de-DE" b="1" smtClean="0"/>
              <a:t>„benutzerdefinierte“ Vorlage</a:t>
            </a:r>
            <a:r>
              <a:rPr lang="de-DE" smtClean="0"/>
              <a:t>  oder als </a:t>
            </a:r>
            <a:r>
              <a:rPr lang="de-DE" b="1" smtClean="0"/>
              <a:t>„empfohlenes“ Design</a:t>
            </a:r>
            <a:r>
              <a:rPr lang="de-DE" smtClean="0"/>
              <a:t> auswählen.</a:t>
            </a:r>
          </a:p>
          <a:p>
            <a:r>
              <a:rPr lang="de-DE" smtClean="0"/>
              <a:t>So lassen sich auch weitere Formatierungen z. B. für Diagramme in Excel anlegen.</a:t>
            </a:r>
          </a:p>
          <a:p>
            <a:r>
              <a:rPr lang="de-DE" sz="1200" smtClean="0">
                <a:solidFill>
                  <a:schemeClr val="accent1"/>
                </a:solidFill>
              </a:rPr>
              <a:t>mehr Informationen zu diesem Thema: </a:t>
            </a:r>
            <a:r>
              <a:rPr lang="de-DE" sz="1200" smtClean="0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de-DE" sz="1200" smtClean="0">
                <a:solidFill>
                  <a:schemeClr val="accent1"/>
                </a:solidFill>
                <a:hlinkClick r:id="rId2"/>
              </a:rPr>
              <a:t>Microsoft Office </a:t>
            </a:r>
            <a:r>
              <a:rPr lang="de-DE" sz="1200" smtClean="0">
                <a:solidFill>
                  <a:schemeClr val="accent1"/>
                </a:solidFill>
                <a:sym typeface="Wingdings" panose="05000000000000000000" pitchFamily="2" charset="2"/>
                <a:hlinkClick r:id="rId2"/>
              </a:rPr>
              <a:t>/ Designs</a:t>
            </a:r>
            <a:endParaRPr lang="de-DE" sz="1200" smtClean="0">
              <a:solidFill>
                <a:schemeClr val="accent1"/>
              </a:solidFill>
            </a:endParaRPr>
          </a:p>
          <a:p>
            <a:endParaRPr lang="de-DE" smtClean="0"/>
          </a:p>
          <a:p>
            <a:endParaRPr lang="de-DE" smtClean="0"/>
          </a:p>
          <a:p>
            <a:endParaRPr lang="de-DE" dirty="0"/>
          </a:p>
        </p:txBody>
      </p:sp>
      <p:pic>
        <p:nvPicPr>
          <p:cNvPr id="10" name="Bildplatzhalter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" t="1043" r="10826" b="13143"/>
          <a:stretch/>
        </p:blipFill>
        <p:spPr>
          <a:xfrm>
            <a:off x="4624387" y="2938463"/>
            <a:ext cx="4131423" cy="2795587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sp>
        <p:nvSpPr>
          <p:cNvPr id="11" name="Rechteck 10"/>
          <p:cNvSpPr/>
          <p:nvPr/>
        </p:nvSpPr>
        <p:spPr>
          <a:xfrm>
            <a:off x="6817610" y="4398926"/>
            <a:ext cx="1116000" cy="6480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" r="45847" b="48687"/>
          <a:stretch/>
        </p:blipFill>
        <p:spPr>
          <a:xfrm>
            <a:off x="395288" y="2938463"/>
            <a:ext cx="4107702" cy="2789479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sp>
        <p:nvSpPr>
          <p:cNvPr id="13" name="Rechteck 12"/>
          <p:cNvSpPr/>
          <p:nvPr/>
        </p:nvSpPr>
        <p:spPr>
          <a:xfrm>
            <a:off x="1207564" y="3609182"/>
            <a:ext cx="1785802" cy="272705"/>
          </a:xfrm>
          <a:prstGeom prst="rect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2686186" y="4040422"/>
            <a:ext cx="1816803" cy="16920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396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Arbeiten</a:t>
            </a:r>
            <a:br>
              <a:rPr lang="de-DE" smtClean="0"/>
            </a:br>
            <a:r>
              <a:rPr lang="de-DE" b="0" smtClean="0"/>
              <a:t>mit der Präsentationsvorlage</a:t>
            </a:r>
            <a:r>
              <a:rPr lang="de-DE" smtClean="0"/>
              <a:t/>
            </a:r>
            <a:br>
              <a:rPr lang="de-DE" smtClean="0"/>
            </a:br>
            <a:endParaRPr lang="de-DE" dirty="0"/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" r="29610"/>
          <a:stretch/>
        </p:blipFill>
        <p:spPr/>
      </p:pic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smtClean="0"/>
              <a:t>Für jede neue Folie innerhalb einer Präsentation sollte man </a:t>
            </a:r>
            <a:r>
              <a:rPr lang="de-DE" b="1" smtClean="0"/>
              <a:t>das passende Layout </a:t>
            </a:r>
            <a:r>
              <a:rPr lang="de-DE" smtClean="0"/>
              <a:t>(einspaltig, zweispaltig, etc.)  wählen.</a:t>
            </a:r>
          </a:p>
          <a:p>
            <a:r>
              <a:rPr lang="de-DE" b="1" smtClean="0"/>
              <a:t>Texte und Bilder</a:t>
            </a:r>
            <a:r>
              <a:rPr lang="de-DE" smtClean="0"/>
              <a:t> sollte man </a:t>
            </a:r>
            <a:r>
              <a:rPr lang="de-DE" b="1" smtClean="0"/>
              <a:t>direkt in</a:t>
            </a:r>
            <a:r>
              <a:rPr lang="de-DE" smtClean="0"/>
              <a:t> den vorgegebene </a:t>
            </a:r>
            <a:r>
              <a:rPr lang="de-DE" b="1" smtClean="0"/>
              <a:t>Feldern platzieren</a:t>
            </a:r>
            <a:r>
              <a:rPr lang="de-DE" smtClean="0"/>
              <a:t>.</a:t>
            </a:r>
          </a:p>
          <a:p>
            <a:r>
              <a:rPr lang="de-DE" smtClean="0"/>
              <a:t>Für sich häufig wiederholenden Anordnungen von Bild- und Textelementen lohnt es sich, in den Masterfolien </a:t>
            </a:r>
            <a:r>
              <a:rPr lang="de-DE" b="1" smtClean="0"/>
              <a:t>zusätzliche Layouts anzulegen</a:t>
            </a:r>
            <a:r>
              <a:rPr lang="de-DE" smtClean="0"/>
              <a:t>.</a:t>
            </a:r>
          </a:p>
          <a:p>
            <a:pPr>
              <a:spcBef>
                <a:spcPts val="3000"/>
              </a:spcBef>
            </a:pPr>
            <a:r>
              <a:rPr lang="de-DE" smtClean="0"/>
              <a:t>So ist es sehr schnell möglich, aus verschiedenen Präsentationen eine gemeinsame zusammen zu stellen und das Layout auf ein einheitliches Layout anzupassen.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4905874" y="2125439"/>
            <a:ext cx="882451" cy="729904"/>
          </a:xfrm>
          <a:prstGeom prst="rect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5955597" y="2289259"/>
            <a:ext cx="2803368" cy="3378296"/>
          </a:xfrm>
          <a:prstGeom prst="rect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4905875" y="1743235"/>
            <a:ext cx="252722" cy="275347"/>
          </a:xfrm>
          <a:prstGeom prst="rect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85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Texte </a:t>
            </a:r>
            <a:br>
              <a:rPr lang="de-DE" smtClean="0"/>
            </a:br>
            <a:r>
              <a:rPr lang="de-DE" b="0" smtClean="0"/>
              <a:t>über Listenebene formatieren </a:t>
            </a:r>
            <a:r>
              <a:rPr lang="de-DE" smtClean="0"/>
              <a:t/>
            </a:r>
            <a:br>
              <a:rPr lang="de-DE" smtClean="0"/>
            </a:br>
            <a:endParaRPr lang="de-DE" dirty="0"/>
          </a:p>
        </p:txBody>
      </p:sp>
      <p:pic>
        <p:nvPicPr>
          <p:cNvPr id="10" name="Bildplatzhalter 9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82" r="1618"/>
          <a:stretch/>
        </p:blipFill>
        <p:spPr/>
      </p:pic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smtClean="0"/>
              <a:t>Am schnellsten lassen sich einheitlich gestaltete </a:t>
            </a:r>
            <a:r>
              <a:rPr lang="de-DE" b="1" smtClean="0"/>
              <a:t>Texte, durch</a:t>
            </a:r>
            <a:r>
              <a:rPr lang="de-DE" smtClean="0"/>
              <a:t> eine Formatierung über das </a:t>
            </a:r>
            <a:r>
              <a:rPr lang="de-DE" b="1" smtClean="0"/>
              <a:t>Menü „Start“ </a:t>
            </a:r>
            <a:r>
              <a:rPr lang="de-DE" b="1" smtClean="0">
                <a:sym typeface="Wingdings" panose="05000000000000000000" pitchFamily="2" charset="2"/>
              </a:rPr>
              <a:t> „</a:t>
            </a:r>
            <a:r>
              <a:rPr lang="de-DE" b="1" smtClean="0"/>
              <a:t>Listenebene erhöhen oder verringern“ anpassen</a:t>
            </a:r>
            <a:r>
              <a:rPr lang="de-DE" smtClean="0"/>
              <a:t>.</a:t>
            </a:r>
          </a:p>
          <a:p>
            <a:r>
              <a:rPr lang="de-DE" smtClean="0"/>
              <a:t>Die hier voreingestellten Textformate </a:t>
            </a:r>
          </a:p>
          <a:p>
            <a:pPr lvl="1"/>
            <a:r>
              <a:rPr lang="de-DE" smtClean="0"/>
              <a:t>Schriftgröße</a:t>
            </a:r>
          </a:p>
          <a:p>
            <a:pPr lvl="1"/>
            <a:r>
              <a:rPr lang="de-DE" smtClean="0"/>
              <a:t>Anstriche</a:t>
            </a:r>
          </a:p>
          <a:p>
            <a:pPr lvl="1"/>
            <a:r>
              <a:rPr lang="de-DE" smtClean="0"/>
              <a:t>Tabulatoren</a:t>
            </a:r>
          </a:p>
          <a:p>
            <a:pPr lvl="1"/>
            <a:r>
              <a:rPr lang="de-DE" smtClean="0"/>
              <a:t>Textfarbe, etc.</a:t>
            </a:r>
          </a:p>
          <a:p>
            <a:r>
              <a:rPr lang="de-DE" smtClean="0"/>
              <a:t>kann man ebenfalls </a:t>
            </a:r>
            <a:r>
              <a:rPr lang="de-DE" b="1" smtClean="0"/>
              <a:t>im Folienmaster anpassen</a:t>
            </a:r>
            <a:r>
              <a:rPr lang="de-DE" smtClean="0"/>
              <a:t>.</a:t>
            </a:r>
          </a:p>
          <a:p>
            <a:r>
              <a:rPr lang="de-DE" smtClean="0"/>
              <a:t>Kleinere Änderungen und Hervorhebungen können direkt im Text über die Anpassung von Schrift oder Absatz vorgenommen werden.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6379596" y="1987349"/>
            <a:ext cx="439947" cy="232913"/>
          </a:xfrm>
          <a:prstGeom prst="rect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6556375" y="2655531"/>
            <a:ext cx="1661272" cy="474453"/>
          </a:xfrm>
          <a:prstGeom prst="rect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029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Barrierefrei </a:t>
            </a:r>
            <a:br>
              <a:rPr lang="de-DE" smtClean="0"/>
            </a:br>
            <a:r>
              <a:rPr lang="de-DE" b="0" smtClean="0"/>
              <a:t>kommunizieren</a:t>
            </a:r>
            <a:endParaRPr lang="de-DE" b="0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2250"/>
              </a:spcBef>
              <a:spcAft>
                <a:spcPts val="900"/>
              </a:spcAft>
            </a:pPr>
            <a:r>
              <a:rPr lang="de-DE" smtClean="0"/>
              <a:t>Folgende Aspekte sind wesentlich, um ein barrierefreies Dokument zu erstellen:</a:t>
            </a:r>
          </a:p>
          <a:p>
            <a:pPr lvl="1"/>
            <a:r>
              <a:rPr lang="de-DE" smtClean="0"/>
              <a:t>Inhaltsfelder im Layout nutzen (S. 14)</a:t>
            </a:r>
          </a:p>
          <a:p>
            <a:pPr lvl="1"/>
            <a:r>
              <a:rPr lang="de-DE" smtClean="0"/>
              <a:t>Formatvorlagen für Text nutzen (S.15)</a:t>
            </a:r>
          </a:p>
          <a:p>
            <a:pPr lvl="1"/>
            <a:r>
              <a:rPr lang="de-DE" smtClean="0"/>
              <a:t>Leerzeilen vermeiden</a:t>
            </a:r>
          </a:p>
          <a:p>
            <a:pPr lvl="1"/>
            <a:r>
              <a:rPr lang="de-DE" smtClean="0"/>
              <a:t>Umfangreiche Anpassungen im Folienmaster vornehmen. Auf Schriftgröße und Farbkontraste achten. </a:t>
            </a:r>
            <a:r>
              <a:rPr lang="de-DE" smtClean="0">
                <a:hlinkClick r:id="rId2"/>
              </a:rPr>
              <a:t>http://www.leserlich.info/</a:t>
            </a:r>
            <a:r>
              <a:rPr lang="de-DE" smtClean="0"/>
              <a:t>)</a:t>
            </a:r>
          </a:p>
          <a:p>
            <a:pPr lvl="1">
              <a:spcBef>
                <a:spcPts val="2250"/>
              </a:spcBef>
            </a:pPr>
            <a:r>
              <a:rPr lang="de-DE" smtClean="0"/>
              <a:t>Bilder gruppieren</a:t>
            </a:r>
          </a:p>
          <a:p>
            <a:pPr lvl="1"/>
            <a:r>
              <a:rPr lang="de-DE" smtClean="0"/>
              <a:t>Bildbeschreibung erstellen</a:t>
            </a:r>
          </a:p>
          <a:p>
            <a:pPr lvl="1">
              <a:spcBef>
                <a:spcPts val="2250"/>
              </a:spcBef>
            </a:pPr>
            <a:r>
              <a:rPr lang="de-DE" smtClean="0"/>
              <a:t>Einstellungen für Sprache und Inhaltsverzeichnis beim PDF-Export berücksichtigen.</a:t>
            </a:r>
            <a:br>
              <a:rPr lang="de-DE" smtClean="0"/>
            </a:br>
            <a:r>
              <a:rPr lang="de-DE" smtClean="0">
                <a:hlinkClick r:id="rId3"/>
              </a:rPr>
              <a:t>Weitere Informationen zu diesem Thema</a:t>
            </a:r>
            <a:r>
              <a:rPr lang="de-DE" smtClean="0"/>
              <a:t> auf den Serviceseiten der TUD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947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Picture 2" descr="\\vs-grp02.zih.tu-dresden.de\seiak\Datenaustausch IAK\06_Intern IAK\IAK Logo - neu\EN\Klein\Logo_03_en_white_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88" y="5664200"/>
            <a:ext cx="3240087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055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5"/>
            <a:r>
              <a:rPr lang="de-DE" sz="3200" b="1" dirty="0" smtClean="0">
                <a:solidFill>
                  <a:schemeClr val="bg1"/>
                </a:solidFill>
                <a:latin typeface="+mj-lt"/>
              </a:rPr>
              <a:t>weitere Beispielseiten </a:t>
            </a:r>
            <a:br>
              <a:rPr lang="de-DE" sz="3200" b="1" dirty="0" smtClean="0">
                <a:solidFill>
                  <a:schemeClr val="bg1"/>
                </a:solidFill>
                <a:latin typeface="+mj-lt"/>
              </a:rPr>
            </a:br>
            <a:r>
              <a:rPr lang="de-DE" sz="3200" dirty="0" smtClean="0">
                <a:solidFill>
                  <a:schemeClr val="bg1"/>
                </a:solidFill>
                <a:latin typeface="+mj-lt"/>
              </a:rPr>
              <a:t>mit Inhalten der TU Dresden</a:t>
            </a:r>
            <a:endParaRPr lang="de-DE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085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Technische Universität </a:t>
            </a:r>
            <a:br>
              <a:rPr lang="de-DE" smtClean="0"/>
            </a:br>
            <a:r>
              <a:rPr lang="de-DE" smtClean="0"/>
              <a:t>Dresden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b="1" smtClean="0"/>
              <a:t>Die Technische Universität Dresden (TU Dresden):</a:t>
            </a:r>
          </a:p>
          <a:p>
            <a:pPr lvl="1">
              <a:spcBef>
                <a:spcPts val="900"/>
              </a:spcBef>
            </a:pPr>
            <a:r>
              <a:rPr lang="de-DE" smtClean="0"/>
              <a:t>35.000 Studierende</a:t>
            </a:r>
          </a:p>
          <a:p>
            <a:pPr lvl="1">
              <a:spcBef>
                <a:spcPts val="900"/>
              </a:spcBef>
            </a:pPr>
            <a:r>
              <a:rPr lang="de-DE" smtClean="0"/>
              <a:t>122 Studiengänge</a:t>
            </a:r>
          </a:p>
          <a:p>
            <a:pPr lvl="1">
              <a:spcBef>
                <a:spcPts val="900"/>
              </a:spcBef>
            </a:pPr>
            <a:r>
              <a:rPr lang="de-DE" smtClean="0"/>
              <a:t>5 Bereiche mit 18 Fakultäten: </a:t>
            </a:r>
            <a:br>
              <a:rPr lang="de-DE" smtClean="0"/>
            </a:br>
            <a:r>
              <a:rPr lang="de-DE" smtClean="0"/>
              <a:t>Bau und Umwelt // Geistes- und Sozialwissenschaften // Ingenieurwissenschaften // </a:t>
            </a:r>
            <a:br>
              <a:rPr lang="de-DE" smtClean="0"/>
            </a:br>
            <a:r>
              <a:rPr lang="de-DE" smtClean="0"/>
              <a:t>Mathematik und Naturwissenschaften // Medizin</a:t>
            </a:r>
          </a:p>
          <a:p>
            <a:pPr lvl="1">
              <a:spcBef>
                <a:spcPts val="900"/>
              </a:spcBef>
            </a:pPr>
            <a:r>
              <a:rPr lang="de-DE" smtClean="0"/>
              <a:t>Exzellenzuniversität seit 2012</a:t>
            </a:r>
          </a:p>
          <a:p>
            <a:pPr lvl="1">
              <a:spcBef>
                <a:spcPts val="900"/>
              </a:spcBef>
            </a:pPr>
            <a:r>
              <a:rPr lang="de-DE" smtClean="0"/>
              <a:t>forschungsstark, dynamisch, weltoffen, familienfreundlich</a:t>
            </a:r>
          </a:p>
          <a:p>
            <a:pPr lvl="1">
              <a:spcBef>
                <a:spcPts val="900"/>
              </a:spcBef>
            </a:pPr>
            <a:r>
              <a:rPr lang="de-DE" smtClean="0"/>
              <a:t>seit 1828</a:t>
            </a:r>
          </a:p>
          <a:p>
            <a:endParaRPr lang="de-DE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143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Diagramme</a:t>
            </a:r>
            <a:br>
              <a:rPr lang="de-DE" smtClean="0"/>
            </a:br>
            <a:r>
              <a:rPr lang="de-DE" b="0" smtClean="0"/>
              <a:t>monochrom</a:t>
            </a:r>
            <a:endParaRPr lang="de-DE" b="0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858981102"/>
              </p:ext>
            </p:extLst>
          </p:nvPr>
        </p:nvGraphicFramePr>
        <p:xfrm>
          <a:off x="4624388" y="1484313"/>
          <a:ext cx="4133850" cy="4249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platzhalter 1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smtClean="0"/>
              <a:t>Empfohlene Darstellungsparameter:</a:t>
            </a:r>
          </a:p>
          <a:p>
            <a:pPr lvl="1">
              <a:spcBef>
                <a:spcPts val="3000"/>
              </a:spcBef>
            </a:pPr>
            <a:r>
              <a:rPr lang="de-DE" b="1" smtClean="0"/>
              <a:t>flächige Diagramme </a:t>
            </a:r>
            <a:r>
              <a:rPr lang="de-DE" smtClean="0"/>
              <a:t>bevorzugen </a:t>
            </a:r>
            <a:br>
              <a:rPr lang="de-DE" smtClean="0"/>
            </a:br>
            <a:r>
              <a:rPr lang="de-DE" smtClean="0"/>
              <a:t>(kein 3D!)</a:t>
            </a:r>
          </a:p>
          <a:p>
            <a:pPr lvl="1">
              <a:spcBef>
                <a:spcPts val="3000"/>
              </a:spcBef>
            </a:pPr>
            <a:r>
              <a:rPr lang="de-DE" b="1" smtClean="0"/>
              <a:t>monochrome Farbvarianten</a:t>
            </a:r>
            <a:r>
              <a:rPr lang="de-DE" smtClean="0"/>
              <a:t> verwenden, vorzugsweise in Cyan</a:t>
            </a:r>
            <a:br>
              <a:rPr lang="de-DE" smtClean="0"/>
            </a:br>
            <a:r>
              <a:rPr lang="de-DE" smtClean="0"/>
              <a:t>Alternativ kann ebenso eine andere Kontrastfarbe für das Dokument definiert werden.</a:t>
            </a:r>
          </a:p>
          <a:p>
            <a:pPr lvl="1">
              <a:spcBef>
                <a:spcPts val="3000"/>
              </a:spcBef>
            </a:pPr>
            <a:r>
              <a:rPr lang="de-DE" b="1" smtClean="0"/>
              <a:t>Beschriftung außerhalb der Flächen</a:t>
            </a:r>
          </a:p>
          <a:p>
            <a:pPr lvl="1">
              <a:spcBef>
                <a:spcPts val="3000"/>
              </a:spcBef>
            </a:pPr>
            <a:r>
              <a:rPr lang="de-DE" smtClean="0"/>
              <a:t>auf Schatten, Verläufe etc. verzichten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585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Diagramme</a:t>
            </a:r>
            <a:br>
              <a:rPr lang="de-DE" smtClean="0"/>
            </a:br>
            <a:r>
              <a:rPr lang="de-DE" b="0" smtClean="0"/>
              <a:t>mehrfarbig</a:t>
            </a:r>
            <a:endParaRPr lang="de-DE" b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smtClean="0"/>
              <a:t>Sollten themenbedingt mehrfarbige Diagramme erforderlich sein:</a:t>
            </a:r>
          </a:p>
          <a:p>
            <a:pPr lvl="1">
              <a:spcBef>
                <a:spcPts val="1600"/>
              </a:spcBef>
            </a:pPr>
            <a:r>
              <a:rPr lang="de-DE" b="1" smtClean="0"/>
              <a:t>Konsistentes Farbschema </a:t>
            </a:r>
            <a:r>
              <a:rPr lang="de-DE" smtClean="0"/>
              <a:t>im gesamten Dokument verwenden</a:t>
            </a:r>
          </a:p>
          <a:p>
            <a:pPr lvl="1">
              <a:spcBef>
                <a:spcPts val="1600"/>
              </a:spcBef>
              <a:spcAft>
                <a:spcPts val="600"/>
              </a:spcAft>
            </a:pPr>
            <a:r>
              <a:rPr lang="de-DE" b="1" smtClean="0"/>
              <a:t>Farbschema anpassen </a:t>
            </a:r>
            <a:r>
              <a:rPr lang="de-DE" smtClean="0"/>
              <a:t>auf die eigenen Bedürfnisse z. B.</a:t>
            </a:r>
          </a:p>
          <a:p>
            <a:pPr lvl="3"/>
            <a:r>
              <a:rPr lang="de-DE" smtClean="0"/>
              <a:t>DRESDEN-concept Farben</a:t>
            </a:r>
          </a:p>
          <a:p>
            <a:pPr lvl="3"/>
            <a:endParaRPr lang="de-DE" smtClean="0"/>
          </a:p>
          <a:p>
            <a:pPr lvl="3">
              <a:spcBef>
                <a:spcPts val="1400"/>
              </a:spcBef>
            </a:pPr>
            <a:r>
              <a:rPr lang="de-DE" smtClean="0"/>
              <a:t>Farben des SINS </a:t>
            </a:r>
            <a:br>
              <a:rPr lang="de-DE" smtClean="0"/>
            </a:br>
            <a:r>
              <a:rPr lang="de-DE" smtClean="0"/>
              <a:t>(Studieninformationssystem der TUD)</a:t>
            </a:r>
          </a:p>
          <a:p>
            <a:pPr lvl="3">
              <a:spcBef>
                <a:spcPts val="1400"/>
              </a:spcBef>
            </a:pPr>
            <a:endParaRPr lang="de-DE" smtClean="0"/>
          </a:p>
          <a:p>
            <a:pPr lvl="3">
              <a:spcBef>
                <a:spcPts val="1400"/>
              </a:spcBef>
            </a:pPr>
            <a:r>
              <a:rPr lang="de-DE" smtClean="0"/>
              <a:t>Farben der eigenen Struktureinheit</a:t>
            </a:r>
          </a:p>
          <a:p>
            <a:endParaRPr lang="de-DE" dirty="0"/>
          </a:p>
        </p:txBody>
      </p:sp>
      <p:graphicFrame>
        <p:nvGraphicFramePr>
          <p:cNvPr id="9" name="Bildplatzhalter 8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1587267898"/>
              </p:ext>
            </p:extLst>
          </p:nvPr>
        </p:nvGraphicFramePr>
        <p:xfrm>
          <a:off x="4624388" y="1484313"/>
          <a:ext cx="4133850" cy="4249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hteck 10"/>
          <p:cNvSpPr/>
          <p:nvPr/>
        </p:nvSpPr>
        <p:spPr>
          <a:xfrm rot="16200000">
            <a:off x="1155246" y="3742929"/>
            <a:ext cx="278539" cy="277812"/>
          </a:xfrm>
          <a:prstGeom prst="rect">
            <a:avLst/>
          </a:prstGeom>
          <a:solidFill>
            <a:srgbClr val="28618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 rot="16200000">
            <a:off x="1540230" y="3742929"/>
            <a:ext cx="278539" cy="277812"/>
          </a:xfrm>
          <a:prstGeom prst="rect">
            <a:avLst/>
          </a:prstGeom>
          <a:solidFill>
            <a:srgbClr val="539D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 rot="16200000">
            <a:off x="1925214" y="3742929"/>
            <a:ext cx="278539" cy="277812"/>
          </a:xfrm>
          <a:prstGeom prst="rect">
            <a:avLst/>
          </a:prstGeom>
          <a:solidFill>
            <a:srgbClr val="84D1E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 rot="16200000">
            <a:off x="2310198" y="3742930"/>
            <a:ext cx="278539" cy="277812"/>
          </a:xfrm>
          <a:prstGeom prst="rect">
            <a:avLst/>
          </a:prstGeom>
          <a:solidFill>
            <a:srgbClr val="009BA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 rot="16200000">
            <a:off x="2695182" y="3742929"/>
            <a:ext cx="278539" cy="277812"/>
          </a:xfrm>
          <a:prstGeom prst="rect">
            <a:avLst/>
          </a:prstGeom>
          <a:solidFill>
            <a:srgbClr val="13A98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 rot="16200000">
            <a:off x="3080166" y="3742929"/>
            <a:ext cx="278539" cy="277812"/>
          </a:xfrm>
          <a:prstGeom prst="rect">
            <a:avLst/>
          </a:prstGeom>
          <a:solidFill>
            <a:srgbClr val="93C35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 rot="16200000">
            <a:off x="3465150" y="3742928"/>
            <a:ext cx="278539" cy="277812"/>
          </a:xfrm>
          <a:prstGeom prst="rect">
            <a:avLst/>
          </a:prstGeom>
          <a:solidFill>
            <a:srgbClr val="BCCF0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 rot="16200000">
            <a:off x="770262" y="3742929"/>
            <a:ext cx="278539" cy="277812"/>
          </a:xfrm>
          <a:prstGeom prst="rect">
            <a:avLst/>
          </a:prstGeom>
          <a:solidFill>
            <a:srgbClr val="03305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 rot="16200000">
            <a:off x="1155247" y="4632729"/>
            <a:ext cx="278539" cy="277812"/>
          </a:xfrm>
          <a:prstGeom prst="rect">
            <a:avLst/>
          </a:prstGeom>
          <a:solidFill>
            <a:srgbClr val="02ACA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 rot="16200000">
            <a:off x="1540231" y="4632729"/>
            <a:ext cx="278539" cy="277812"/>
          </a:xfrm>
          <a:prstGeom prst="rect">
            <a:avLst/>
          </a:prstGeom>
          <a:solidFill>
            <a:srgbClr val="00A1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 rot="16200000">
            <a:off x="1925215" y="4632729"/>
            <a:ext cx="278539" cy="277812"/>
          </a:xfrm>
          <a:prstGeom prst="rect">
            <a:avLst/>
          </a:prstGeom>
          <a:solidFill>
            <a:srgbClr val="E02D8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 rot="16200000">
            <a:off x="2310199" y="4632730"/>
            <a:ext cx="278539" cy="277812"/>
          </a:xfrm>
          <a:prstGeom prst="rect">
            <a:avLst/>
          </a:prstGeom>
          <a:solidFill>
            <a:srgbClr val="E8412C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 rot="16200000">
            <a:off x="2695183" y="4632729"/>
            <a:ext cx="278539" cy="277812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 rot="16200000">
            <a:off x="770263" y="4632729"/>
            <a:ext cx="278539" cy="277812"/>
          </a:xfrm>
          <a:prstGeom prst="rect">
            <a:avLst/>
          </a:prstGeom>
          <a:solidFill>
            <a:srgbClr val="63B32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 rot="16200000">
            <a:off x="1155248" y="5395489"/>
            <a:ext cx="278539" cy="27781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 rot="16200000">
            <a:off x="1540232" y="5395489"/>
            <a:ext cx="278539" cy="27781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/>
          <p:cNvSpPr/>
          <p:nvPr/>
        </p:nvSpPr>
        <p:spPr>
          <a:xfrm rot="16200000">
            <a:off x="770264" y="5395489"/>
            <a:ext cx="278539" cy="277812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896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Infografiken</a:t>
            </a:r>
            <a:br>
              <a:rPr lang="de-DE" smtClean="0"/>
            </a:br>
            <a:r>
              <a:rPr lang="de-DE" b="0" smtClean="0"/>
              <a:t>mittels Smartart</a:t>
            </a:r>
            <a:endParaRPr lang="de-DE" b="0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4"/>
          </p:nvPr>
        </p:nvSpPr>
        <p:spPr>
          <a:xfrm>
            <a:off x="385764" y="1484314"/>
            <a:ext cx="3357561" cy="4249736"/>
          </a:xfrm>
        </p:spPr>
        <p:txBody>
          <a:bodyPr/>
          <a:lstStyle/>
          <a:p>
            <a:r>
              <a:rPr lang="de-DE" b="1" smtClean="0"/>
              <a:t>Empfohlene Darstellungsparameter:</a:t>
            </a:r>
          </a:p>
          <a:p>
            <a:pPr lvl="1">
              <a:spcBef>
                <a:spcPts val="1200"/>
              </a:spcBef>
            </a:pPr>
            <a:r>
              <a:rPr lang="de-DE" b="1" smtClean="0"/>
              <a:t>Textinhalte reduzieren</a:t>
            </a:r>
          </a:p>
          <a:p>
            <a:pPr lvl="1">
              <a:spcBef>
                <a:spcPts val="1200"/>
              </a:spcBef>
            </a:pPr>
            <a:r>
              <a:rPr lang="de-DE" b="1" smtClean="0"/>
              <a:t>flächige Varianten </a:t>
            </a:r>
            <a:r>
              <a:rPr lang="de-DE" smtClean="0"/>
              <a:t>bevorzugen</a:t>
            </a:r>
          </a:p>
          <a:p>
            <a:pPr lvl="1">
              <a:spcBef>
                <a:spcPts val="0"/>
              </a:spcBef>
            </a:pPr>
            <a:r>
              <a:rPr lang="de-DE" b="1" smtClean="0"/>
              <a:t>konsistente Farben</a:t>
            </a:r>
            <a:r>
              <a:rPr lang="de-DE" smtClean="0"/>
              <a:t> im gesamten Dokument</a:t>
            </a:r>
          </a:p>
          <a:p>
            <a:pPr lvl="1">
              <a:spcBef>
                <a:spcPts val="0"/>
              </a:spcBef>
            </a:pPr>
            <a:r>
              <a:rPr lang="de-DE" b="1" smtClean="0"/>
              <a:t>Farbkontraste und Schriftgrößen beachten</a:t>
            </a:r>
          </a:p>
          <a:p>
            <a:pPr lvl="1">
              <a:spcBef>
                <a:spcPts val="1200"/>
              </a:spcBef>
            </a:pPr>
            <a:r>
              <a:rPr lang="de-DE" smtClean="0"/>
              <a:t>auf Schatten, Verläufe etc. verzichten</a:t>
            </a:r>
          </a:p>
          <a:p>
            <a:pPr lvl="1">
              <a:spcBef>
                <a:spcPts val="1200"/>
              </a:spcBef>
            </a:pPr>
            <a:r>
              <a:rPr lang="de-DE" smtClean="0"/>
              <a:t>komplexe Grafiken als separate Vektorgrafik erarbeiten</a:t>
            </a:r>
            <a:br>
              <a:rPr lang="de-DE" smtClean="0"/>
            </a:br>
            <a:r>
              <a:rPr lang="de-DE" smtClean="0">
                <a:hlinkClick r:id="rId2"/>
              </a:rPr>
              <a:t>(z. B. mit Inkscape)</a:t>
            </a:r>
            <a:endParaRPr lang="de-DE" smtClean="0"/>
          </a:p>
          <a:p>
            <a:pPr lvl="1"/>
            <a:endParaRPr lang="de-DE" dirty="0" smtClean="0"/>
          </a:p>
        </p:txBody>
      </p:sp>
      <p:grpSp>
        <p:nvGrpSpPr>
          <p:cNvPr id="6" name="Gruppieren 5"/>
          <p:cNvGrpSpPr/>
          <p:nvPr/>
        </p:nvGrpSpPr>
        <p:grpSpPr>
          <a:xfrm>
            <a:off x="3856034" y="1498958"/>
            <a:ext cx="4902203" cy="4235100"/>
            <a:chOff x="3856034" y="1498958"/>
            <a:chExt cx="4902203" cy="4235100"/>
          </a:xfrm>
        </p:grpSpPr>
        <p:sp>
          <p:nvSpPr>
            <p:cNvPr id="10" name="Freihandform 9"/>
            <p:cNvSpPr/>
            <p:nvPr/>
          </p:nvSpPr>
          <p:spPr>
            <a:xfrm>
              <a:off x="7228239" y="4063445"/>
              <a:ext cx="1529998" cy="1655958"/>
            </a:xfrm>
            <a:custGeom>
              <a:avLst/>
              <a:gdLst>
                <a:gd name="connsiteX0" fmla="*/ 0 w 1529998"/>
                <a:gd name="connsiteY0" fmla="*/ 0 h 1655958"/>
                <a:gd name="connsiteX1" fmla="*/ 1529998 w 1529998"/>
                <a:gd name="connsiteY1" fmla="*/ 0 h 1655958"/>
                <a:gd name="connsiteX2" fmla="*/ 1529998 w 1529998"/>
                <a:gd name="connsiteY2" fmla="*/ 1655958 h 1655958"/>
                <a:gd name="connsiteX3" fmla="*/ 0 w 1529998"/>
                <a:gd name="connsiteY3" fmla="*/ 1655958 h 1655958"/>
                <a:gd name="connsiteX4" fmla="*/ 0 w 1529998"/>
                <a:gd name="connsiteY4" fmla="*/ 0 h 1655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9998" h="1655958">
                  <a:moveTo>
                    <a:pt x="0" y="0"/>
                  </a:moveTo>
                  <a:lnTo>
                    <a:pt x="1529998" y="0"/>
                  </a:lnTo>
                  <a:lnTo>
                    <a:pt x="1529998" y="1655958"/>
                  </a:lnTo>
                  <a:lnTo>
                    <a:pt x="0" y="16559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9DC5">
                <a:alpha val="20000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36000" rIns="36000" bIns="36000" numCol="1" spcCol="1270" anchor="b" anchorCtr="0">
              <a:noAutofit/>
            </a:bodyPr>
            <a:lstStyle/>
            <a:p>
              <a:pPr marL="57150" lvl="1" indent="-57150" algn="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 kern="1200" dirty="0" smtClean="0"/>
                <a:t>Hinter-</a:t>
              </a:r>
              <a:r>
                <a:rPr lang="de-DE" sz="1400" kern="1200" dirty="0" err="1" smtClean="0"/>
                <a:t>grundinfo</a:t>
              </a:r>
              <a:endParaRPr lang="de-DE" sz="1400" kern="1200" dirty="0"/>
            </a:p>
            <a:p>
              <a:pPr marL="57150" lvl="1" indent="-57150" algn="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 kern="1200" dirty="0" smtClean="0"/>
                <a:t>mit 3 oder 4 Aspekten</a:t>
              </a:r>
              <a:endParaRPr lang="de-DE" sz="1400" kern="1200" dirty="0"/>
            </a:p>
            <a:p>
              <a:pPr marL="57150" lvl="1" indent="-57150" algn="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 kern="1200" dirty="0" smtClean="0"/>
                <a:t>Schriftgröße beachten</a:t>
              </a:r>
              <a:endParaRPr lang="de-DE" sz="1400" kern="1200" dirty="0"/>
            </a:p>
          </p:txBody>
        </p:sp>
        <p:sp>
          <p:nvSpPr>
            <p:cNvPr id="18" name="Freihandform 17"/>
            <p:cNvSpPr/>
            <p:nvPr/>
          </p:nvSpPr>
          <p:spPr>
            <a:xfrm>
              <a:off x="7227550" y="1498958"/>
              <a:ext cx="1530687" cy="1656742"/>
            </a:xfrm>
            <a:custGeom>
              <a:avLst/>
              <a:gdLst>
                <a:gd name="connsiteX0" fmla="*/ 0 w 1530687"/>
                <a:gd name="connsiteY0" fmla="*/ 0 h 1656742"/>
                <a:gd name="connsiteX1" fmla="*/ 1530687 w 1530687"/>
                <a:gd name="connsiteY1" fmla="*/ 0 h 1656742"/>
                <a:gd name="connsiteX2" fmla="*/ 1530687 w 1530687"/>
                <a:gd name="connsiteY2" fmla="*/ 1656742 h 1656742"/>
                <a:gd name="connsiteX3" fmla="*/ 0 w 1530687"/>
                <a:gd name="connsiteY3" fmla="*/ 1656742 h 1656742"/>
                <a:gd name="connsiteX4" fmla="*/ 0 w 1530687"/>
                <a:gd name="connsiteY4" fmla="*/ 0 h 1656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0687" h="1656742">
                  <a:moveTo>
                    <a:pt x="0" y="0"/>
                  </a:moveTo>
                  <a:lnTo>
                    <a:pt x="1530687" y="0"/>
                  </a:lnTo>
                  <a:lnTo>
                    <a:pt x="1530687" y="1656742"/>
                  </a:lnTo>
                  <a:lnTo>
                    <a:pt x="0" y="16567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BA4">
                <a:alpha val="20000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36000" rIns="36000" bIns="36000" numCol="1" spcCol="1270" anchor="t" anchorCtr="0">
              <a:noAutofit/>
            </a:bodyPr>
            <a:lstStyle/>
            <a:p>
              <a:pPr marL="57150" lvl="1" indent="-57150" algn="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 kern="1200" dirty="0" smtClean="0"/>
                <a:t>Hintergrundinfo</a:t>
              </a:r>
              <a:endParaRPr lang="de-DE" sz="1400" kern="1200" dirty="0"/>
            </a:p>
            <a:p>
              <a:pPr marL="57150" lvl="1" indent="-57150" algn="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 kern="1200" dirty="0" smtClean="0"/>
                <a:t>mit 3 oder 4 Aspekten</a:t>
              </a:r>
              <a:endParaRPr lang="de-DE" sz="1400" kern="1200" dirty="0"/>
            </a:p>
            <a:p>
              <a:pPr marL="57150" lvl="1" indent="-57150" algn="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 kern="1200" dirty="0" smtClean="0"/>
                <a:t>Schriftgröße beachten</a:t>
              </a:r>
              <a:endParaRPr lang="de-DE" sz="1400" kern="1200" dirty="0"/>
            </a:p>
          </p:txBody>
        </p:sp>
        <p:sp>
          <p:nvSpPr>
            <p:cNvPr id="21" name="Freihandform 20"/>
            <p:cNvSpPr/>
            <p:nvPr/>
          </p:nvSpPr>
          <p:spPr>
            <a:xfrm>
              <a:off x="3864156" y="1525480"/>
              <a:ext cx="1529755" cy="1656115"/>
            </a:xfrm>
            <a:custGeom>
              <a:avLst/>
              <a:gdLst>
                <a:gd name="connsiteX0" fmla="*/ 0 w 1529755"/>
                <a:gd name="connsiteY0" fmla="*/ 0 h 1656115"/>
                <a:gd name="connsiteX1" fmla="*/ 1529755 w 1529755"/>
                <a:gd name="connsiteY1" fmla="*/ 0 h 1656115"/>
                <a:gd name="connsiteX2" fmla="*/ 1529755 w 1529755"/>
                <a:gd name="connsiteY2" fmla="*/ 1656115 h 1656115"/>
                <a:gd name="connsiteX3" fmla="*/ 0 w 1529755"/>
                <a:gd name="connsiteY3" fmla="*/ 1656115 h 1656115"/>
                <a:gd name="connsiteX4" fmla="*/ 0 w 1529755"/>
                <a:gd name="connsiteY4" fmla="*/ 0 h 165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9755" h="1656115">
                  <a:moveTo>
                    <a:pt x="0" y="0"/>
                  </a:moveTo>
                  <a:lnTo>
                    <a:pt x="1529755" y="0"/>
                  </a:lnTo>
                  <a:lnTo>
                    <a:pt x="1529755" y="1656115"/>
                  </a:lnTo>
                  <a:lnTo>
                    <a:pt x="0" y="1656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A983">
                <a:alpha val="20000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36000" rIns="36000" bIns="36000" numCol="1" spcCol="1270" anchor="t" anchorCtr="0">
              <a:noAutofit/>
            </a:bodyPr>
            <a:lstStyle/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 kern="1200" dirty="0" smtClean="0"/>
                <a:t>Hintergrundinfo</a:t>
              </a:r>
              <a:endParaRPr lang="de-DE" sz="1400" kern="1200" dirty="0"/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 kern="1200" dirty="0" smtClean="0"/>
                <a:t>mit 3 oder 4 Aspekten</a:t>
              </a:r>
              <a:endParaRPr lang="de-DE" sz="1400" kern="1200" dirty="0"/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 kern="1200" dirty="0" smtClean="0"/>
                <a:t>Schriftgröße beachten</a:t>
              </a:r>
              <a:endParaRPr lang="de-DE" sz="1400" kern="1200" dirty="0"/>
            </a:p>
          </p:txBody>
        </p:sp>
        <p:sp>
          <p:nvSpPr>
            <p:cNvPr id="22" name="Freihandform 21"/>
            <p:cNvSpPr/>
            <p:nvPr/>
          </p:nvSpPr>
          <p:spPr>
            <a:xfrm>
              <a:off x="4636705" y="1938749"/>
              <a:ext cx="1632724" cy="1632724"/>
            </a:xfrm>
            <a:custGeom>
              <a:avLst/>
              <a:gdLst>
                <a:gd name="connsiteX0" fmla="*/ 0 w 1632724"/>
                <a:gd name="connsiteY0" fmla="*/ 1632724 h 1632724"/>
                <a:gd name="connsiteX1" fmla="*/ 1632724 w 1632724"/>
                <a:gd name="connsiteY1" fmla="*/ 0 h 1632724"/>
                <a:gd name="connsiteX2" fmla="*/ 1632724 w 1632724"/>
                <a:gd name="connsiteY2" fmla="*/ 1632724 h 1632724"/>
                <a:gd name="connsiteX3" fmla="*/ 0 w 1632724"/>
                <a:gd name="connsiteY3" fmla="*/ 1632724 h 163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2724" h="1632724">
                  <a:moveTo>
                    <a:pt x="0" y="1632724"/>
                  </a:moveTo>
                  <a:cubicBezTo>
                    <a:pt x="0" y="730995"/>
                    <a:pt x="730995" y="0"/>
                    <a:pt x="1632724" y="0"/>
                  </a:cubicBezTo>
                  <a:lnTo>
                    <a:pt x="1632724" y="1632724"/>
                  </a:lnTo>
                  <a:lnTo>
                    <a:pt x="0" y="1632724"/>
                  </a:lnTo>
                  <a:close/>
                </a:path>
              </a:pathLst>
            </a:custGeom>
            <a:solidFill>
              <a:srgbClr val="13A983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8214" tIns="478214" rIns="288000" bIns="432000" numCol="1" spcCol="1270" anchor="ctr" anchorCtr="1">
              <a:noAutofit/>
            </a:bodyPr>
            <a:lstStyle/>
            <a:p>
              <a:pPr lvl="0" algn="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4000" kern="1200" dirty="0" smtClean="0"/>
                <a:t>1</a:t>
              </a:r>
              <a:br>
                <a:rPr lang="de-DE" sz="4000" kern="1200" dirty="0" smtClean="0"/>
              </a:br>
              <a:r>
                <a:rPr lang="de-DE" sz="2000" kern="1200" dirty="0" smtClean="0"/>
                <a:t>Thema</a:t>
              </a:r>
              <a:endParaRPr lang="de-DE" sz="2000" kern="1200" dirty="0"/>
            </a:p>
          </p:txBody>
        </p:sp>
        <p:sp>
          <p:nvSpPr>
            <p:cNvPr id="23" name="Freihandform 22"/>
            <p:cNvSpPr/>
            <p:nvPr/>
          </p:nvSpPr>
          <p:spPr>
            <a:xfrm>
              <a:off x="6344845" y="1938749"/>
              <a:ext cx="1632724" cy="1632724"/>
            </a:xfrm>
            <a:custGeom>
              <a:avLst/>
              <a:gdLst>
                <a:gd name="connsiteX0" fmla="*/ 0 w 1632724"/>
                <a:gd name="connsiteY0" fmla="*/ 1632724 h 1632724"/>
                <a:gd name="connsiteX1" fmla="*/ 1632724 w 1632724"/>
                <a:gd name="connsiteY1" fmla="*/ 0 h 1632724"/>
                <a:gd name="connsiteX2" fmla="*/ 1632724 w 1632724"/>
                <a:gd name="connsiteY2" fmla="*/ 1632724 h 1632724"/>
                <a:gd name="connsiteX3" fmla="*/ 0 w 1632724"/>
                <a:gd name="connsiteY3" fmla="*/ 1632724 h 163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2724" h="1632724">
                  <a:moveTo>
                    <a:pt x="0" y="0"/>
                  </a:moveTo>
                  <a:cubicBezTo>
                    <a:pt x="901729" y="0"/>
                    <a:pt x="1632724" y="730995"/>
                    <a:pt x="1632724" y="1632724"/>
                  </a:cubicBezTo>
                  <a:lnTo>
                    <a:pt x="0" y="1632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BA4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-2293634"/>
                <a:satOff val="-11059"/>
                <a:lumOff val="209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8000" tIns="478214" rIns="478214" bIns="432000" numCol="1" spcCol="1270" anchor="ctr" anchorCtr="1">
              <a:noAutofit/>
            </a:bodyPr>
            <a:lstStyle/>
            <a:p>
              <a:pPr lvl="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4000" kern="1200" dirty="0" smtClean="0"/>
                <a:t>2</a:t>
              </a:r>
              <a:br>
                <a:rPr lang="de-DE" sz="4000" kern="1200" dirty="0" smtClean="0"/>
              </a:br>
              <a:r>
                <a:rPr lang="de-DE" sz="2000" kern="1200" dirty="0" smtClean="0"/>
                <a:t>Thema</a:t>
              </a:r>
            </a:p>
          </p:txBody>
        </p:sp>
        <p:sp>
          <p:nvSpPr>
            <p:cNvPr id="24" name="Freihandform 23"/>
            <p:cNvSpPr/>
            <p:nvPr/>
          </p:nvSpPr>
          <p:spPr>
            <a:xfrm rot="21600000">
              <a:off x="6344845" y="3646887"/>
              <a:ext cx="1632725" cy="1632725"/>
            </a:xfrm>
            <a:custGeom>
              <a:avLst/>
              <a:gdLst>
                <a:gd name="connsiteX0" fmla="*/ 0 w 1632724"/>
                <a:gd name="connsiteY0" fmla="*/ 1632724 h 1632724"/>
                <a:gd name="connsiteX1" fmla="*/ 1632724 w 1632724"/>
                <a:gd name="connsiteY1" fmla="*/ 0 h 1632724"/>
                <a:gd name="connsiteX2" fmla="*/ 1632724 w 1632724"/>
                <a:gd name="connsiteY2" fmla="*/ 1632724 h 1632724"/>
                <a:gd name="connsiteX3" fmla="*/ 0 w 1632724"/>
                <a:gd name="connsiteY3" fmla="*/ 1632724 h 163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2724" h="1632724">
                  <a:moveTo>
                    <a:pt x="1632724" y="0"/>
                  </a:moveTo>
                  <a:cubicBezTo>
                    <a:pt x="1632724" y="901729"/>
                    <a:pt x="901729" y="1632724"/>
                    <a:pt x="0" y="1632724"/>
                  </a:cubicBezTo>
                  <a:lnTo>
                    <a:pt x="0" y="0"/>
                  </a:lnTo>
                  <a:lnTo>
                    <a:pt x="1632724" y="0"/>
                  </a:lnTo>
                  <a:close/>
                </a:path>
              </a:pathLst>
            </a:custGeom>
            <a:solidFill>
              <a:srgbClr val="539DC5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-4587268"/>
                <a:satOff val="-22119"/>
                <a:lumOff val="418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8000" tIns="360001" rIns="478214" bIns="478214" numCol="1" spcCol="1270" anchor="ctr" anchorCtr="1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000" kern="1200" dirty="0" smtClean="0"/>
                <a:t>Thema </a:t>
              </a:r>
              <a:r>
                <a:rPr lang="de-DE" sz="4000" kern="1200" dirty="0" smtClean="0"/>
                <a:t>3</a:t>
              </a:r>
              <a:endParaRPr lang="de-DE" sz="4000" kern="1200" dirty="0"/>
            </a:p>
          </p:txBody>
        </p:sp>
        <p:sp>
          <p:nvSpPr>
            <p:cNvPr id="25" name="Freihandform 24"/>
            <p:cNvSpPr/>
            <p:nvPr/>
          </p:nvSpPr>
          <p:spPr>
            <a:xfrm rot="21600000">
              <a:off x="3856034" y="4077511"/>
              <a:ext cx="1886712" cy="1656547"/>
            </a:xfrm>
            <a:custGeom>
              <a:avLst/>
              <a:gdLst>
                <a:gd name="connsiteX0" fmla="*/ 0 w 1656546"/>
                <a:gd name="connsiteY0" fmla="*/ 0 h 1886711"/>
                <a:gd name="connsiteX1" fmla="*/ 1656546 w 1656546"/>
                <a:gd name="connsiteY1" fmla="*/ 0 h 1886711"/>
                <a:gd name="connsiteX2" fmla="*/ 1656546 w 1656546"/>
                <a:gd name="connsiteY2" fmla="*/ 1610614 h 1886711"/>
                <a:gd name="connsiteX3" fmla="*/ 1380449 w 1656546"/>
                <a:gd name="connsiteY3" fmla="*/ 1886711 h 1886711"/>
                <a:gd name="connsiteX4" fmla="*/ 0 w 1656546"/>
                <a:gd name="connsiteY4" fmla="*/ 1886711 h 1886711"/>
                <a:gd name="connsiteX5" fmla="*/ 0 w 1656546"/>
                <a:gd name="connsiteY5" fmla="*/ 0 h 1886711"/>
                <a:gd name="connsiteX0" fmla="*/ 1380449 w 1656546"/>
                <a:gd name="connsiteY0" fmla="*/ 1886711 h 1886711"/>
                <a:gd name="connsiteX1" fmla="*/ 1435669 w 1656546"/>
                <a:gd name="connsiteY1" fmla="*/ 1665834 h 1886711"/>
                <a:gd name="connsiteX2" fmla="*/ 1656546 w 1656546"/>
                <a:gd name="connsiteY2" fmla="*/ 1610614 h 1886711"/>
                <a:gd name="connsiteX3" fmla="*/ 1380449 w 1656546"/>
                <a:gd name="connsiteY3" fmla="*/ 1886711 h 1886711"/>
                <a:gd name="connsiteX0" fmla="*/ 1380449 w 1656546"/>
                <a:gd name="connsiteY0" fmla="*/ 1886711 h 1886711"/>
                <a:gd name="connsiteX1" fmla="*/ 1435669 w 1656546"/>
                <a:gd name="connsiteY1" fmla="*/ 1665834 h 1886711"/>
                <a:gd name="connsiteX2" fmla="*/ 1656546 w 1656546"/>
                <a:gd name="connsiteY2" fmla="*/ 1610614 h 1886711"/>
                <a:gd name="connsiteX3" fmla="*/ 1380449 w 1656546"/>
                <a:gd name="connsiteY3" fmla="*/ 1886711 h 1886711"/>
                <a:gd name="connsiteX4" fmla="*/ 0 w 1656546"/>
                <a:gd name="connsiteY4" fmla="*/ 1886711 h 1886711"/>
                <a:gd name="connsiteX5" fmla="*/ 0 w 1656546"/>
                <a:gd name="connsiteY5" fmla="*/ 0 h 1886711"/>
                <a:gd name="connsiteX6" fmla="*/ 1656546 w 1656546"/>
                <a:gd name="connsiteY6" fmla="*/ 0 h 1886711"/>
                <a:gd name="connsiteX7" fmla="*/ 1656546 w 1656546"/>
                <a:gd name="connsiteY7" fmla="*/ 1610614 h 188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546" h="1886711" stroke="0" extrusionOk="0">
                  <a:moveTo>
                    <a:pt x="0" y="1886710"/>
                  </a:moveTo>
                  <a:lnTo>
                    <a:pt x="0" y="1"/>
                  </a:lnTo>
                  <a:lnTo>
                    <a:pt x="1414131" y="1"/>
                  </a:lnTo>
                  <a:lnTo>
                    <a:pt x="1656546" y="314459"/>
                  </a:lnTo>
                  <a:lnTo>
                    <a:pt x="1656546" y="1886710"/>
                  </a:lnTo>
                  <a:lnTo>
                    <a:pt x="0" y="1886710"/>
                  </a:lnTo>
                  <a:close/>
                </a:path>
                <a:path w="1656546" h="1886711" fill="darkenLess" stroke="0" extrusionOk="0">
                  <a:moveTo>
                    <a:pt x="1656546" y="314459"/>
                  </a:moveTo>
                  <a:lnTo>
                    <a:pt x="1462614" y="251567"/>
                  </a:lnTo>
                  <a:lnTo>
                    <a:pt x="1414131" y="1"/>
                  </a:lnTo>
                  <a:lnTo>
                    <a:pt x="1656546" y="314459"/>
                  </a:lnTo>
                  <a:close/>
                </a:path>
                <a:path w="1656546" h="1886711" fill="none" extrusionOk="0">
                  <a:moveTo>
                    <a:pt x="1656546" y="314459"/>
                  </a:moveTo>
                  <a:lnTo>
                    <a:pt x="1462614" y="251567"/>
                  </a:lnTo>
                  <a:lnTo>
                    <a:pt x="1414131" y="1"/>
                  </a:lnTo>
                  <a:lnTo>
                    <a:pt x="1656546" y="314459"/>
                  </a:lnTo>
                  <a:lnTo>
                    <a:pt x="1656546" y="1886710"/>
                  </a:lnTo>
                  <a:lnTo>
                    <a:pt x="0" y="1886710"/>
                  </a:lnTo>
                  <a:lnTo>
                    <a:pt x="0" y="1"/>
                  </a:lnTo>
                  <a:lnTo>
                    <a:pt x="1414131" y="1"/>
                  </a:lnTo>
                </a:path>
              </a:pathLst>
            </a:custGeom>
            <a:solidFill>
              <a:srgbClr val="93C356">
                <a:alpha val="20000"/>
              </a:srgbClr>
            </a:solidFill>
            <a:ln>
              <a:noFill/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2">
                <a:hueOff val="-6880901"/>
                <a:satOff val="-33178"/>
                <a:lumOff val="627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000" tIns="144000" rIns="144000" bIns="14400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kern="1200" dirty="0" smtClean="0">
                  <a:solidFill>
                    <a:schemeClr val="tx1"/>
                  </a:solidFill>
                </a:rPr>
                <a:t>Neues Thema einbinden</a:t>
              </a:r>
            </a:p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b="1" dirty="0" smtClean="0">
                  <a:solidFill>
                    <a:schemeClr val="tx1"/>
                  </a:solidFill>
                </a:rPr>
                <a:t>Wichtiges hervorheben</a:t>
              </a:r>
              <a:endParaRPr lang="de-DE" sz="14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26" name="Gebogener Pfeil 25"/>
            <p:cNvSpPr/>
            <p:nvPr/>
          </p:nvSpPr>
          <p:spPr>
            <a:xfrm rot="2700000">
              <a:off x="5786405" y="3099757"/>
              <a:ext cx="980440" cy="1062434"/>
            </a:xfrm>
            <a:prstGeom prst="circular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130086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691"/>
            <a:ext cx="9144000" cy="5143309"/>
          </a:xfrm>
          <a:prstGeom prst="rect">
            <a:avLst/>
          </a:prstGeom>
        </p:spPr>
      </p:pic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Netzwerk </a:t>
            </a:r>
            <a:br>
              <a:rPr lang="de-DE" smtClean="0"/>
            </a:br>
            <a:r>
              <a:rPr lang="de-DE" b="0" smtClean="0"/>
              <a:t>DRESDEN-concept</a:t>
            </a:r>
            <a:r>
              <a:rPr lang="de-DE" sz="1200" smtClean="0"/>
              <a:t/>
            </a:r>
            <a:br>
              <a:rPr lang="de-DE" sz="1200" smtClean="0"/>
            </a:br>
            <a:endParaRPr lang="de-DE" sz="1200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>
          <a:xfrm>
            <a:off x="395287" y="1375410"/>
            <a:ext cx="8196262" cy="2177415"/>
          </a:xfrm>
        </p:spPr>
        <p:txBody>
          <a:bodyPr/>
          <a:lstStyle/>
          <a:p>
            <a:r>
              <a:rPr lang="de-DE" b="1" smtClean="0"/>
              <a:t>D</a:t>
            </a:r>
            <a:r>
              <a:rPr lang="de-DE" smtClean="0"/>
              <a:t>resden </a:t>
            </a:r>
            <a:r>
              <a:rPr lang="de-DE" b="1" smtClean="0"/>
              <a:t>R</a:t>
            </a:r>
            <a:r>
              <a:rPr lang="de-DE" smtClean="0"/>
              <a:t>esearch and </a:t>
            </a:r>
            <a:r>
              <a:rPr lang="de-DE" b="1" smtClean="0"/>
              <a:t>E</a:t>
            </a:r>
            <a:r>
              <a:rPr lang="de-DE" smtClean="0"/>
              <a:t>ducation </a:t>
            </a:r>
            <a:r>
              <a:rPr lang="de-DE" b="1" smtClean="0"/>
              <a:t>S</a:t>
            </a:r>
            <a:r>
              <a:rPr lang="de-DE" smtClean="0"/>
              <a:t>ynergies</a:t>
            </a:r>
            <a:br>
              <a:rPr lang="de-DE" smtClean="0"/>
            </a:br>
            <a:r>
              <a:rPr lang="de-DE" smtClean="0"/>
              <a:t>for the </a:t>
            </a:r>
            <a:r>
              <a:rPr lang="de-DE" b="1" smtClean="0"/>
              <a:t>D</a:t>
            </a:r>
            <a:r>
              <a:rPr lang="de-DE" smtClean="0"/>
              <a:t>evelopment </a:t>
            </a:r>
            <a:br>
              <a:rPr lang="de-DE" smtClean="0"/>
            </a:br>
            <a:r>
              <a:rPr lang="de-DE" smtClean="0"/>
              <a:t>of </a:t>
            </a:r>
            <a:r>
              <a:rPr lang="de-DE" b="1" smtClean="0"/>
              <a:t>E</a:t>
            </a:r>
            <a:r>
              <a:rPr lang="de-DE" smtClean="0"/>
              <a:t>xcellence and </a:t>
            </a:r>
            <a:r>
              <a:rPr lang="de-DE" b="1" smtClean="0"/>
              <a:t>N</a:t>
            </a:r>
            <a:r>
              <a:rPr lang="de-DE" smtClean="0"/>
              <a:t>ovelty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874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DRESDEN-concept</a:t>
            </a:r>
            <a:br>
              <a:rPr lang="de-DE" smtClean="0"/>
            </a:br>
            <a:r>
              <a:rPr lang="de-DE" smtClean="0"/>
              <a:t>Exzellenz aus Wissenschaft und Kultur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smtClean="0"/>
              <a:t>DRESDEN-concept ist ein Netzwerk der </a:t>
            </a:r>
            <a:r>
              <a:rPr lang="de-DE" b="1" smtClean="0"/>
              <a:t>TU Dresden mit 25 Partnern</a:t>
            </a:r>
            <a:r>
              <a:rPr lang="de-DE" smtClean="0"/>
              <a:t> in der Wissenschaft und Kultur.</a:t>
            </a:r>
            <a:br>
              <a:rPr lang="de-DE" smtClean="0"/>
            </a:br>
            <a:r>
              <a:rPr lang="de-DE" smtClean="0"/>
              <a:t>Alle Partner sind </a:t>
            </a:r>
            <a:r>
              <a:rPr lang="de-DE" b="1" smtClean="0"/>
              <a:t>forschende</a:t>
            </a:r>
            <a:r>
              <a:rPr lang="de-DE" smtClean="0"/>
              <a:t> Institute und Einrichtungen in Dresden.</a:t>
            </a:r>
          </a:p>
          <a:p>
            <a:r>
              <a:rPr lang="de-DE" smtClean="0"/>
              <a:t>Synergien zwischen der TU Dresden und den außeruniversitären Dresdener </a:t>
            </a:r>
            <a:br>
              <a:rPr lang="de-DE" smtClean="0"/>
            </a:br>
            <a:r>
              <a:rPr lang="de-DE" smtClean="0"/>
              <a:t>Forschungsinstitutionen in Forschung, Lehre und Infrastruktur:</a:t>
            </a:r>
          </a:p>
          <a:p>
            <a:pPr lvl="1"/>
            <a:r>
              <a:rPr lang="de-DE" smtClean="0"/>
              <a:t>gemeinsame Identifizierung und Koordination von Forschungsschwerpunkten</a:t>
            </a:r>
          </a:p>
          <a:p>
            <a:pPr lvl="1"/>
            <a:r>
              <a:rPr lang="de-DE" smtClean="0"/>
              <a:t>gemeinsame Berufungen / Recruitment von Spitzenkräften</a:t>
            </a:r>
          </a:p>
          <a:p>
            <a:pPr lvl="1"/>
            <a:r>
              <a:rPr lang="de-DE" smtClean="0"/>
              <a:t>Shared Resources / One-Campus-Model</a:t>
            </a:r>
          </a:p>
          <a:p>
            <a:pPr>
              <a:spcAft>
                <a:spcPts val="1800"/>
              </a:spcAft>
            </a:pPr>
            <a:r>
              <a:rPr lang="de-DE" smtClean="0"/>
              <a:t>Kernelement liegt in der Bewerbung der TU Dresden zur Exzellenz-Universität.</a:t>
            </a:r>
          </a:p>
          <a:p>
            <a:r>
              <a:rPr lang="de-DE" smtClean="0"/>
              <a:t>Wofür können Sie die Karte zum DRESDEN-concept Netzwerk in dieser Präsentationsvorlage nutzen?</a:t>
            </a:r>
          </a:p>
          <a:p>
            <a:pPr lvl="1"/>
            <a:r>
              <a:rPr lang="de-DE" smtClean="0"/>
              <a:t>Sie können die Karte  gern nutzen, um in Ihren Präsentationen auf das Netzwerk Bezug zu nehmen.</a:t>
            </a:r>
          </a:p>
          <a:p>
            <a:pPr lvl="1"/>
            <a:r>
              <a:rPr lang="de-DE" smtClean="0"/>
              <a:t>Sie können ihre eigene Projektpartner im Netzwerk hervorheben.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60242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Picture 2" descr="\\vs-grp02.zih.tu-dresden.de\seiak\Datenaustausch IAK\06_Intern IAK\IAK Logo - neu\DE\Klein\Logo_IAK_01_c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5680117"/>
            <a:ext cx="2519177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891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Picture 5" descr="\\vs-grp02.zih.tu-dresden.de\seiak\Datenaustausch IAK\06_Intern IAK\IAK Logo - neu\EN\Klein\Logo_01_en_color_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88" y="5676900"/>
            <a:ext cx="3240087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330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Inhalte</a:t>
            </a:r>
            <a:br>
              <a:rPr lang="de-DE" dirty="0" smtClean="0"/>
            </a:br>
            <a:r>
              <a:rPr lang="de-DE" b="0" dirty="0" smtClean="0"/>
              <a:t>des Beispielfoliensatzes</a:t>
            </a:r>
            <a:endParaRPr lang="de-DE" b="0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b="1" dirty="0"/>
              <a:t>Elemente</a:t>
            </a:r>
            <a:r>
              <a:rPr lang="de-DE" dirty="0"/>
              <a:t> des Corporate Design der TU Dresden</a:t>
            </a:r>
          </a:p>
          <a:p>
            <a:pPr lvl="1"/>
            <a:r>
              <a:rPr lang="de-DE" dirty="0"/>
              <a:t>Logo</a:t>
            </a:r>
          </a:p>
          <a:p>
            <a:pPr lvl="1"/>
            <a:r>
              <a:rPr lang="de-DE" dirty="0"/>
              <a:t>Schrift</a:t>
            </a:r>
          </a:p>
          <a:p>
            <a:pPr lvl="1"/>
            <a:r>
              <a:rPr lang="de-DE" dirty="0"/>
              <a:t>Farben</a:t>
            </a:r>
          </a:p>
          <a:p>
            <a:pPr lvl="1"/>
            <a:r>
              <a:rPr lang="de-DE" dirty="0"/>
              <a:t>Raster</a:t>
            </a:r>
          </a:p>
          <a:p>
            <a:r>
              <a:rPr lang="de-DE" b="1" dirty="0"/>
              <a:t>Vorlagedatei </a:t>
            </a:r>
            <a:r>
              <a:rPr lang="de-DE" dirty="0"/>
              <a:t>speichern</a:t>
            </a:r>
          </a:p>
          <a:p>
            <a:r>
              <a:rPr lang="de-DE" b="1" dirty="0"/>
              <a:t>Hinweise</a:t>
            </a:r>
            <a:r>
              <a:rPr lang="de-DE" dirty="0"/>
              <a:t> zum Umgang mit der Präsentationsvorlage</a:t>
            </a:r>
          </a:p>
          <a:p>
            <a:r>
              <a:rPr lang="de-DE" b="1" dirty="0"/>
              <a:t>Beispielseiten</a:t>
            </a:r>
            <a:r>
              <a:rPr lang="de-DE" dirty="0"/>
              <a:t> mit Inhalten der TU Dresden</a:t>
            </a:r>
          </a:p>
          <a:p>
            <a:pPr lvl="1"/>
            <a:r>
              <a:rPr lang="de-DE" dirty="0"/>
              <a:t>TU Dresden</a:t>
            </a:r>
          </a:p>
          <a:p>
            <a:pPr lvl="1"/>
            <a:r>
              <a:rPr lang="de-DE" dirty="0"/>
              <a:t>Diagramme</a:t>
            </a:r>
          </a:p>
          <a:p>
            <a:pPr lvl="1"/>
            <a:r>
              <a:rPr lang="de-DE" dirty="0"/>
              <a:t>Infografiken</a:t>
            </a:r>
          </a:p>
          <a:p>
            <a:pPr lvl="1"/>
            <a:r>
              <a:rPr lang="de-DE" dirty="0"/>
              <a:t>DRESDEN-</a:t>
            </a:r>
            <a:r>
              <a:rPr lang="de-DE" dirty="0" err="1"/>
              <a:t>concept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80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5"/>
            <a:r>
              <a:rPr lang="de-DE" sz="3200" b="1" dirty="0" smtClean="0">
                <a:solidFill>
                  <a:schemeClr val="bg1"/>
                </a:solidFill>
                <a:latin typeface="+mj-lt"/>
              </a:rPr>
              <a:t>Elemente</a:t>
            </a:r>
            <a:br>
              <a:rPr lang="de-DE" sz="3200" b="1" dirty="0" smtClean="0">
                <a:solidFill>
                  <a:schemeClr val="bg1"/>
                </a:solidFill>
                <a:latin typeface="+mj-lt"/>
              </a:rPr>
            </a:br>
            <a:r>
              <a:rPr lang="de-DE" sz="3200" dirty="0" smtClean="0">
                <a:solidFill>
                  <a:schemeClr val="bg1"/>
                </a:solidFill>
                <a:latin typeface="+mj-lt"/>
              </a:rPr>
              <a:t>des Corporate Design</a:t>
            </a:r>
            <a:r>
              <a:rPr lang="de-DE" b="0" dirty="0" smtClean="0"/>
              <a:t/>
            </a:r>
            <a:br>
              <a:rPr lang="de-DE" b="0" dirty="0" smtClean="0"/>
            </a:b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174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Logo</a:t>
            </a:r>
            <a:br>
              <a:rPr lang="de-DE" dirty="0" smtClean="0"/>
            </a:br>
            <a:r>
              <a:rPr lang="de-DE" b="0" dirty="0" smtClean="0"/>
              <a:t>Nutzungshinweise und Platzierung</a:t>
            </a:r>
            <a:endParaRPr lang="de-DE" b="0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Das Logo der TUD besteht </a:t>
            </a:r>
            <a:br>
              <a:rPr lang="de-DE" dirty="0"/>
            </a:br>
            <a:r>
              <a:rPr lang="de-DE" dirty="0"/>
              <a:t>aus einem </a:t>
            </a:r>
            <a:r>
              <a:rPr lang="de-DE" b="1" dirty="0"/>
              <a:t>Symbol und einem Schriftzug</a:t>
            </a:r>
            <a:r>
              <a:rPr lang="de-DE" dirty="0"/>
              <a:t>. </a:t>
            </a:r>
          </a:p>
          <a:p>
            <a:r>
              <a:rPr lang="de-DE" dirty="0"/>
              <a:t>Es tritt immer als Ganzes in Erscheinung </a:t>
            </a:r>
            <a:br>
              <a:rPr lang="de-DE" dirty="0"/>
            </a:br>
            <a:r>
              <a:rPr lang="de-DE" dirty="0"/>
              <a:t>und </a:t>
            </a:r>
            <a:r>
              <a:rPr lang="de-DE" b="1" dirty="0"/>
              <a:t>darf nicht getrennt oder modifiziert</a:t>
            </a:r>
            <a:r>
              <a:rPr lang="de-DE" dirty="0"/>
              <a:t> werden. </a:t>
            </a:r>
          </a:p>
          <a:p>
            <a:r>
              <a:rPr lang="de-DE" dirty="0"/>
              <a:t>Das Logo kann in folgenden </a:t>
            </a:r>
            <a:r>
              <a:rPr lang="de-DE" b="1" dirty="0"/>
              <a:t>Farben</a:t>
            </a:r>
            <a:r>
              <a:rPr lang="de-DE" dirty="0"/>
              <a:t> verwendet werden:</a:t>
            </a:r>
          </a:p>
          <a:p>
            <a:pPr lvl="1"/>
            <a:r>
              <a:rPr lang="de-DE" dirty="0"/>
              <a:t>Blau (HKS 41) Hausfarbe der TUD </a:t>
            </a:r>
          </a:p>
          <a:p>
            <a:pPr lvl="1"/>
            <a:r>
              <a:rPr lang="de-DE" dirty="0"/>
              <a:t>Weiß (auf blau, schwarz oder dunkelgrau)</a:t>
            </a:r>
          </a:p>
          <a:p>
            <a:pPr lvl="1"/>
            <a:r>
              <a:rPr lang="de-DE" dirty="0"/>
              <a:t>Schwarz (auf weiß oder hellgrau)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758" y="1484313"/>
            <a:ext cx="2450592" cy="993648"/>
          </a:xfrm>
          <a:prstGeom prst="rect">
            <a:avLst/>
          </a:prstGeom>
          <a:ln w="3175" cap="sq" cmpd="sng">
            <a:solidFill>
              <a:schemeClr val="tx1"/>
            </a:solidFill>
            <a:prstDash val="solid"/>
            <a:miter lim="800000"/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758" y="4058947"/>
            <a:ext cx="2450592" cy="99364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758" y="2771630"/>
            <a:ext cx="2450592" cy="9936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35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Hausschrift</a:t>
            </a:r>
            <a:br>
              <a:rPr lang="de-DE" dirty="0" smtClean="0"/>
            </a:br>
            <a:r>
              <a:rPr lang="de-DE" b="0" dirty="0" smtClean="0"/>
              <a:t>Open Sans</a:t>
            </a:r>
            <a:endParaRPr lang="de-DE" b="0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4"/>
          </p:nvPr>
        </p:nvSpPr>
        <p:spPr>
          <a:xfrm>
            <a:off x="385763" y="1484314"/>
            <a:ext cx="4900612" cy="4249736"/>
          </a:xfrm>
        </p:spPr>
        <p:txBody>
          <a:bodyPr/>
          <a:lstStyle/>
          <a:p>
            <a:r>
              <a:rPr lang="de-DE" dirty="0"/>
              <a:t>Ab Februar 2018 wird die Schrift </a:t>
            </a:r>
            <a:r>
              <a:rPr lang="de-DE" b="1" dirty="0"/>
              <a:t>Open Sans</a:t>
            </a:r>
            <a:r>
              <a:rPr lang="de-DE" dirty="0"/>
              <a:t> als Hausschrift der TUD verwendet.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Die Open Sans wurde </a:t>
            </a:r>
            <a:r>
              <a:rPr lang="de-DE" dirty="0" smtClean="0"/>
              <a:t>von Schriftgestalter</a:t>
            </a:r>
            <a:r>
              <a:rPr lang="de-DE" dirty="0"/>
              <a:t> 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hlinkClick r:id="rId3"/>
              </a:rPr>
              <a:t>Steve </a:t>
            </a:r>
            <a:r>
              <a:rPr lang="de-DE" dirty="0" err="1">
                <a:hlinkClick r:id="rId3"/>
              </a:rPr>
              <a:t>Matteson</a:t>
            </a:r>
            <a:r>
              <a:rPr lang="de-DE" dirty="0"/>
              <a:t> als </a:t>
            </a:r>
            <a:r>
              <a:rPr lang="de-DE" b="1" dirty="0"/>
              <a:t>medienübergreifende  Schrift für Drucksachen, Webgestaltung und mobile</a:t>
            </a:r>
            <a:r>
              <a:rPr lang="de-DE" dirty="0"/>
              <a:t> </a:t>
            </a:r>
            <a:r>
              <a:rPr lang="de-DE" b="1" dirty="0"/>
              <a:t>Interfaces</a:t>
            </a:r>
            <a:r>
              <a:rPr lang="de-DE" dirty="0"/>
              <a:t> entwickelt und unter der Apache </a:t>
            </a:r>
            <a:r>
              <a:rPr lang="de-DE" dirty="0" err="1"/>
              <a:t>License</a:t>
            </a:r>
            <a:r>
              <a:rPr lang="de-DE" dirty="0"/>
              <a:t> Version 2.0 veröffentlicht. 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Die Schrift steht in verschiedenen Schriftbibliotheken </a:t>
            </a:r>
            <a:r>
              <a:rPr lang="de-DE" b="1" dirty="0" smtClean="0"/>
              <a:t>im </a:t>
            </a:r>
            <a:r>
              <a:rPr lang="de-DE" b="1" dirty="0"/>
              <a:t>Internet </a:t>
            </a:r>
            <a:r>
              <a:rPr lang="de-DE" dirty="0"/>
              <a:t>und im internen Bereich der TUD-Webseiten als </a:t>
            </a:r>
            <a:r>
              <a:rPr lang="de-DE" b="1" dirty="0"/>
              <a:t>freier </a:t>
            </a:r>
            <a:r>
              <a:rPr lang="de-DE" b="1" dirty="0">
                <a:hlinkClick r:id="rId4"/>
              </a:rPr>
              <a:t>Download</a:t>
            </a:r>
            <a:r>
              <a:rPr lang="de-DE" dirty="0"/>
              <a:t> zur Verfügung.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Die Schrift Open Sans ist </a:t>
            </a:r>
            <a:r>
              <a:rPr lang="de-DE" b="1" dirty="0"/>
              <a:t>direkt in dieser Präsentationsvorlage eingebunden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pPr lvl="2"/>
            <a:endParaRPr lang="de-DE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5013325" y="1484313"/>
            <a:ext cx="3744913" cy="39395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1600" b="1" dirty="0" smtClean="0">
                <a:solidFill>
                  <a:schemeClr val="accent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Schriftschnitte</a:t>
            </a:r>
            <a:br>
              <a:rPr lang="de-DE" sz="1600" b="1" dirty="0" smtClean="0">
                <a:solidFill>
                  <a:schemeClr val="accent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de-DE" sz="1600" b="1" dirty="0" smtClean="0">
              <a:solidFill>
                <a:schemeClr val="accent1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r"/>
            <a:r>
              <a:rPr lang="de-DE" sz="1600" dirty="0" smtClean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Open Sans Light</a:t>
            </a:r>
            <a:endParaRPr lang="de-DE" sz="1600" dirty="0">
              <a:solidFill>
                <a:schemeClr val="accent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r"/>
            <a:r>
              <a:rPr lang="de-DE" sz="1600" dirty="0" smtClean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Open Sans </a:t>
            </a:r>
            <a:r>
              <a:rPr lang="de-DE" sz="1600" i="1" dirty="0" smtClean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Light Italic</a:t>
            </a:r>
          </a:p>
          <a:p>
            <a:pPr algn="r"/>
            <a:endParaRPr lang="de-DE" sz="1600" i="1" dirty="0" smtClean="0">
              <a:solidFill>
                <a:schemeClr val="accent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r">
              <a:tabLst>
                <a:tab pos="361950" algn="l"/>
              </a:tabLst>
            </a:pPr>
            <a:r>
              <a:rPr lang="de-DE" sz="1600" dirty="0">
                <a:solidFill>
                  <a:schemeClr val="accent1"/>
                </a:solidFill>
              </a:rPr>
              <a:t>Open </a:t>
            </a:r>
            <a:r>
              <a:rPr lang="de-DE" sz="1600" dirty="0" smtClean="0">
                <a:solidFill>
                  <a:schemeClr val="accent1"/>
                </a:solidFill>
              </a:rPr>
              <a:t>Sans Regular</a:t>
            </a:r>
          </a:p>
          <a:p>
            <a:pPr algn="r">
              <a:tabLst>
                <a:tab pos="361950" algn="l"/>
              </a:tabLst>
            </a:pPr>
            <a:r>
              <a:rPr lang="de-DE" sz="1600" dirty="0">
                <a:solidFill>
                  <a:schemeClr val="accent1"/>
                </a:solidFill>
              </a:rPr>
              <a:t>Open </a:t>
            </a:r>
            <a:r>
              <a:rPr lang="de-DE" sz="1600" dirty="0" smtClean="0">
                <a:solidFill>
                  <a:schemeClr val="accent1"/>
                </a:solidFill>
              </a:rPr>
              <a:t>Sans </a:t>
            </a:r>
            <a:r>
              <a:rPr lang="de-DE" sz="1600" i="1" dirty="0" smtClean="0">
                <a:solidFill>
                  <a:schemeClr val="accent1"/>
                </a:solidFill>
              </a:rPr>
              <a:t>Regular Italic</a:t>
            </a:r>
          </a:p>
          <a:p>
            <a:pPr algn="r">
              <a:tabLst>
                <a:tab pos="361950" algn="l"/>
              </a:tabLst>
            </a:pPr>
            <a:endParaRPr lang="de-DE" sz="1600" dirty="0" smtClean="0">
              <a:solidFill>
                <a:schemeClr val="accent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algn="r">
              <a:tabLst>
                <a:tab pos="361950" algn="l"/>
              </a:tabLst>
            </a:pPr>
            <a:r>
              <a:rPr lang="de-DE" sz="1600" dirty="0" smtClean="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Open Sans Semi-</a:t>
            </a:r>
            <a:r>
              <a:rPr lang="de-DE" sz="1600" dirty="0" err="1" smtClean="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Bold</a:t>
            </a:r>
            <a:endParaRPr lang="de-DE" sz="1600" dirty="0" smtClean="0">
              <a:solidFill>
                <a:schemeClr val="accent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algn="r">
              <a:tabLst>
                <a:tab pos="361950" algn="l"/>
              </a:tabLst>
            </a:pPr>
            <a:r>
              <a:rPr lang="de-DE" sz="1600" dirty="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Open </a:t>
            </a:r>
            <a:r>
              <a:rPr lang="de-DE" sz="1600" dirty="0" smtClean="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Sans </a:t>
            </a:r>
            <a:r>
              <a:rPr lang="de-DE" sz="1600" i="1" dirty="0" smtClean="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Semi-</a:t>
            </a:r>
            <a:r>
              <a:rPr lang="de-DE" sz="1600" i="1" dirty="0" err="1" smtClean="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Bold</a:t>
            </a:r>
            <a:r>
              <a:rPr lang="de-DE" sz="1600" i="1" dirty="0" smtClean="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Italic</a:t>
            </a:r>
          </a:p>
          <a:p>
            <a:pPr algn="r">
              <a:tabLst>
                <a:tab pos="361950" algn="l"/>
              </a:tabLst>
            </a:pPr>
            <a:endParaRPr lang="de-DE" sz="1600" b="1" dirty="0" smtClean="0">
              <a:solidFill>
                <a:schemeClr val="accent1"/>
              </a:solidFill>
            </a:endParaRPr>
          </a:p>
          <a:p>
            <a:pPr algn="r">
              <a:tabLst>
                <a:tab pos="361950" algn="l"/>
              </a:tabLst>
            </a:pPr>
            <a:r>
              <a:rPr lang="de-DE" sz="1600" b="1" dirty="0" smtClean="0">
                <a:solidFill>
                  <a:schemeClr val="accent1"/>
                </a:solidFill>
              </a:rPr>
              <a:t>Open Sans </a:t>
            </a:r>
            <a:r>
              <a:rPr lang="de-DE" sz="1600" b="1" dirty="0" err="1" smtClean="0">
                <a:solidFill>
                  <a:schemeClr val="accent1"/>
                </a:solidFill>
              </a:rPr>
              <a:t>Bold</a:t>
            </a:r>
            <a:endParaRPr lang="de-DE" sz="1600" b="1" dirty="0" smtClean="0">
              <a:solidFill>
                <a:schemeClr val="accent1"/>
              </a:solidFill>
            </a:endParaRPr>
          </a:p>
          <a:p>
            <a:pPr algn="r">
              <a:tabLst>
                <a:tab pos="361950" algn="l"/>
              </a:tabLst>
            </a:pPr>
            <a:r>
              <a:rPr lang="de-DE" sz="1600" b="1" dirty="0">
                <a:solidFill>
                  <a:schemeClr val="accent1"/>
                </a:solidFill>
              </a:rPr>
              <a:t>Open </a:t>
            </a:r>
            <a:r>
              <a:rPr lang="de-DE" sz="1600" b="1" dirty="0" smtClean="0">
                <a:solidFill>
                  <a:schemeClr val="accent1"/>
                </a:solidFill>
              </a:rPr>
              <a:t>Sans </a:t>
            </a:r>
            <a:r>
              <a:rPr lang="de-DE" sz="1600" b="1" i="1" dirty="0" err="1" smtClean="0">
                <a:solidFill>
                  <a:schemeClr val="accent1"/>
                </a:solidFill>
              </a:rPr>
              <a:t>Bold</a:t>
            </a:r>
            <a:r>
              <a:rPr lang="de-DE" sz="1600" b="1" i="1" dirty="0" smtClean="0">
                <a:solidFill>
                  <a:schemeClr val="accent1"/>
                </a:solidFill>
              </a:rPr>
              <a:t> Italic</a:t>
            </a:r>
          </a:p>
          <a:p>
            <a:pPr algn="r">
              <a:tabLst>
                <a:tab pos="361950" algn="l"/>
              </a:tabLst>
            </a:pPr>
            <a:endParaRPr lang="de-DE" sz="1600" dirty="0" smtClean="0">
              <a:solidFill>
                <a:schemeClr val="accent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r">
              <a:tabLst>
                <a:tab pos="361950" algn="l"/>
              </a:tabLst>
            </a:pPr>
            <a:r>
              <a:rPr lang="de-DE" sz="1600" dirty="0" smtClean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Open Sans Extra-</a:t>
            </a:r>
            <a:r>
              <a:rPr lang="de-DE" sz="1600" dirty="0" err="1" smtClean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Bold</a:t>
            </a:r>
            <a:endParaRPr lang="de-DE" sz="1600" dirty="0" smtClean="0">
              <a:solidFill>
                <a:schemeClr val="accent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r">
              <a:tabLst>
                <a:tab pos="361950" algn="l"/>
              </a:tabLst>
            </a:pPr>
            <a:r>
              <a:rPr lang="de-DE" sz="1600" dirty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Open </a:t>
            </a:r>
            <a:r>
              <a:rPr lang="de-DE" sz="1600" dirty="0" smtClean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Sans </a:t>
            </a:r>
            <a:r>
              <a:rPr lang="de-DE" sz="1600" i="1" dirty="0" smtClean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Extra-</a:t>
            </a:r>
            <a:r>
              <a:rPr lang="de-DE" sz="1600" i="1" dirty="0" err="1" smtClean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Bold</a:t>
            </a:r>
            <a:r>
              <a:rPr lang="de-DE" sz="1600" i="1" dirty="0" smtClean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Italic</a:t>
            </a:r>
            <a:endParaRPr lang="de-DE" sz="1600" i="1" dirty="0">
              <a:solidFill>
                <a:schemeClr val="accent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849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5013323" y="5032074"/>
            <a:ext cx="3745641" cy="277812"/>
          </a:xfrm>
          <a:prstGeom prst="rect">
            <a:avLst/>
          </a:prstGeom>
          <a:solidFill>
            <a:srgbClr val="EE7F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4241074" y="5025211"/>
            <a:ext cx="278539" cy="277812"/>
          </a:xfrm>
          <a:prstGeom prst="rect">
            <a:avLst/>
          </a:prstGeom>
          <a:solidFill>
            <a:srgbClr val="EE7F00">
              <a:alpha val="6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Rechteck 45"/>
          <p:cNvSpPr/>
          <p:nvPr/>
        </p:nvSpPr>
        <p:spPr>
          <a:xfrm>
            <a:off x="4627198" y="5025211"/>
            <a:ext cx="278539" cy="277812"/>
          </a:xfrm>
          <a:prstGeom prst="rect">
            <a:avLst/>
          </a:prstGeom>
          <a:solidFill>
            <a:srgbClr val="EE7F00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/>
          <p:cNvSpPr/>
          <p:nvPr/>
        </p:nvSpPr>
        <p:spPr>
          <a:xfrm>
            <a:off x="3856038" y="5025211"/>
            <a:ext cx="278539" cy="277812"/>
          </a:xfrm>
          <a:prstGeom prst="rect">
            <a:avLst/>
          </a:prstGeom>
          <a:solidFill>
            <a:srgbClr val="EE7F00">
              <a:alpha val="4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5013323" y="2251851"/>
            <a:ext cx="3745641" cy="277812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4241074" y="2244988"/>
            <a:ext cx="278539" cy="277812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/>
          <p:cNvSpPr/>
          <p:nvPr/>
        </p:nvSpPr>
        <p:spPr>
          <a:xfrm>
            <a:off x="4627198" y="2244988"/>
            <a:ext cx="278539" cy="277812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Rechteck 48"/>
          <p:cNvSpPr/>
          <p:nvPr/>
        </p:nvSpPr>
        <p:spPr>
          <a:xfrm>
            <a:off x="3856038" y="2244988"/>
            <a:ext cx="278539" cy="277812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5013323" y="2649026"/>
            <a:ext cx="3745641" cy="2778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4241074" y="2642163"/>
            <a:ext cx="278539" cy="2778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/>
          <p:cNvSpPr/>
          <p:nvPr/>
        </p:nvSpPr>
        <p:spPr>
          <a:xfrm>
            <a:off x="4627198" y="2642163"/>
            <a:ext cx="278539" cy="277812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3856038" y="2642163"/>
            <a:ext cx="278539" cy="27781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5013323" y="3046201"/>
            <a:ext cx="3745641" cy="2778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4241074" y="3039338"/>
            <a:ext cx="278539" cy="277812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/>
          <p:cNvSpPr/>
          <p:nvPr/>
        </p:nvSpPr>
        <p:spPr>
          <a:xfrm>
            <a:off x="4627198" y="3039338"/>
            <a:ext cx="278539" cy="277812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/>
          <p:cNvSpPr/>
          <p:nvPr/>
        </p:nvSpPr>
        <p:spPr>
          <a:xfrm>
            <a:off x="3856038" y="3039338"/>
            <a:ext cx="278539" cy="277812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5013323" y="3443376"/>
            <a:ext cx="3745641" cy="277812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4241074" y="3436513"/>
            <a:ext cx="278539" cy="277812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/>
          <p:cNvSpPr/>
          <p:nvPr/>
        </p:nvSpPr>
        <p:spPr>
          <a:xfrm>
            <a:off x="4627198" y="3436513"/>
            <a:ext cx="278539" cy="277812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hteck 51"/>
          <p:cNvSpPr/>
          <p:nvPr/>
        </p:nvSpPr>
        <p:spPr>
          <a:xfrm>
            <a:off x="3856038" y="3436513"/>
            <a:ext cx="278539" cy="277812"/>
          </a:xfrm>
          <a:prstGeom prst="rect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5013323" y="3840551"/>
            <a:ext cx="3745641" cy="27781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4241074" y="3833688"/>
            <a:ext cx="278539" cy="277812"/>
          </a:xfrm>
          <a:prstGeom prst="rect">
            <a:avLst/>
          </a:pr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hteck 42"/>
          <p:cNvSpPr/>
          <p:nvPr/>
        </p:nvSpPr>
        <p:spPr>
          <a:xfrm>
            <a:off x="4627198" y="3833688"/>
            <a:ext cx="278539" cy="277812"/>
          </a:xfrm>
          <a:prstGeom prst="rect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Rechteck 52"/>
          <p:cNvSpPr/>
          <p:nvPr/>
        </p:nvSpPr>
        <p:spPr>
          <a:xfrm>
            <a:off x="3856038" y="3833688"/>
            <a:ext cx="278539" cy="277812"/>
          </a:xfrm>
          <a:prstGeom prst="rect">
            <a:avLst/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5013323" y="4237726"/>
            <a:ext cx="3745641" cy="27781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4241074" y="4230863"/>
            <a:ext cx="278539" cy="277812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/>
          <p:cNvSpPr/>
          <p:nvPr/>
        </p:nvSpPr>
        <p:spPr>
          <a:xfrm>
            <a:off x="4627198" y="4230863"/>
            <a:ext cx="278539" cy="277812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/>
          <p:cNvSpPr/>
          <p:nvPr/>
        </p:nvSpPr>
        <p:spPr>
          <a:xfrm>
            <a:off x="3856038" y="4230863"/>
            <a:ext cx="278539" cy="277812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5013323" y="4634901"/>
            <a:ext cx="3745641" cy="2778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4241074" y="4628038"/>
            <a:ext cx="278539" cy="277812"/>
          </a:xfrm>
          <a:prstGeom prst="rect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Rechteck 44"/>
          <p:cNvSpPr/>
          <p:nvPr/>
        </p:nvSpPr>
        <p:spPr>
          <a:xfrm>
            <a:off x="4627198" y="4628038"/>
            <a:ext cx="278539" cy="277812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/>
          <p:cNvSpPr/>
          <p:nvPr/>
        </p:nvSpPr>
        <p:spPr>
          <a:xfrm>
            <a:off x="3856038" y="4628038"/>
            <a:ext cx="278539" cy="277812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5013323" y="1854676"/>
            <a:ext cx="3745641" cy="277812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4241074" y="1847813"/>
            <a:ext cx="278539" cy="277812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Rechteck 46"/>
          <p:cNvSpPr/>
          <p:nvPr/>
        </p:nvSpPr>
        <p:spPr>
          <a:xfrm>
            <a:off x="4627198" y="1847813"/>
            <a:ext cx="278539" cy="27781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/>
          <p:cNvSpPr/>
          <p:nvPr/>
        </p:nvSpPr>
        <p:spPr>
          <a:xfrm>
            <a:off x="3856038" y="1847813"/>
            <a:ext cx="278539" cy="277812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Farben</a:t>
            </a:r>
            <a:br>
              <a:rPr lang="de-DE" dirty="0" smtClean="0"/>
            </a:br>
            <a:r>
              <a:rPr lang="de-DE" b="0" dirty="0" smtClean="0"/>
              <a:t>Grundfarben und Varianten</a:t>
            </a:r>
            <a:endParaRPr lang="de-DE" b="0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>
          <a:xfrm>
            <a:off x="385764" y="1484313"/>
            <a:ext cx="3357562" cy="4249738"/>
          </a:xfrm>
        </p:spPr>
        <p:txBody>
          <a:bodyPr>
            <a:normAutofit/>
          </a:bodyPr>
          <a:lstStyle/>
          <a:p>
            <a:endParaRPr lang="de-DE" dirty="0"/>
          </a:p>
          <a:p>
            <a:r>
              <a:rPr lang="de-DE" dirty="0"/>
              <a:t>Die </a:t>
            </a:r>
            <a:r>
              <a:rPr lang="de-DE" b="1" dirty="0"/>
              <a:t>Hausfarbe</a:t>
            </a:r>
            <a:r>
              <a:rPr lang="de-DE" dirty="0"/>
              <a:t> der TU Dresden ist </a:t>
            </a:r>
            <a:r>
              <a:rPr lang="de-DE" b="1" dirty="0"/>
              <a:t>Dunkelblau</a:t>
            </a:r>
            <a:r>
              <a:rPr lang="de-DE" dirty="0"/>
              <a:t>, Farbton HKS 41.</a:t>
            </a:r>
          </a:p>
          <a:p>
            <a:r>
              <a:rPr lang="de-DE" dirty="0"/>
              <a:t>Zudem sind eine Reihe von </a:t>
            </a:r>
            <a:r>
              <a:rPr lang="de-DE" b="1" dirty="0"/>
              <a:t>Sekundärfarben</a:t>
            </a:r>
            <a:r>
              <a:rPr lang="de-DE" dirty="0"/>
              <a:t> definiert.</a:t>
            </a:r>
          </a:p>
          <a:p>
            <a:r>
              <a:rPr lang="de-DE" dirty="0"/>
              <a:t>Die Farben können in unterschiedlicher Deckkraft eingesetzt werden. </a:t>
            </a:r>
          </a:p>
          <a:p>
            <a:r>
              <a:rPr lang="de-DE" dirty="0"/>
              <a:t>Die Farben sind direkt im </a:t>
            </a:r>
            <a:r>
              <a:rPr lang="de-DE" b="1" dirty="0"/>
              <a:t>Design „TUD_2018“</a:t>
            </a:r>
            <a:r>
              <a:rPr lang="de-DE" dirty="0"/>
              <a:t> in dieser Präsentationsvorlage eingebunden.</a:t>
            </a:r>
          </a:p>
          <a:p>
            <a:pPr lvl="2"/>
            <a:endParaRPr lang="de-DE" dirty="0" smtClean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4294967295"/>
          </p:nvPr>
        </p:nvSpPr>
        <p:spPr>
          <a:xfrm>
            <a:off x="5013325" y="1484313"/>
            <a:ext cx="3744913" cy="4249737"/>
          </a:xfrm>
        </p:spPr>
        <p:txBody>
          <a:bodyPr lIns="108000">
            <a:normAutofit/>
          </a:bodyPr>
          <a:lstStyle/>
          <a:p>
            <a:pPr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b="1" dirty="0" smtClean="0"/>
              <a:t>Name	</a:t>
            </a:r>
            <a:r>
              <a:rPr lang="de-DE" b="1" dirty="0" err="1" smtClean="0"/>
              <a:t>rgb</a:t>
            </a:r>
            <a:r>
              <a:rPr lang="de-DE" b="1" dirty="0" smtClean="0"/>
              <a:t>		hex</a:t>
            </a:r>
          </a:p>
          <a:p>
            <a:pPr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b="1" dirty="0" smtClean="0">
                <a:solidFill>
                  <a:schemeClr val="bg1"/>
                </a:solidFill>
              </a:rPr>
              <a:t>HKS </a:t>
            </a:r>
            <a:r>
              <a:rPr lang="de-DE" b="1" dirty="0">
                <a:solidFill>
                  <a:schemeClr val="bg1"/>
                </a:solidFill>
              </a:rPr>
              <a:t>41	0 / 48 / 94	#00305d</a:t>
            </a:r>
          </a:p>
          <a:p>
            <a:pPr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dirty="0">
                <a:solidFill>
                  <a:schemeClr val="bg1"/>
                </a:solidFill>
              </a:rPr>
              <a:t>HKS 44	0 / 106 / 179	#006ab2</a:t>
            </a:r>
          </a:p>
          <a:p>
            <a:pPr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dirty="0">
                <a:solidFill>
                  <a:schemeClr val="bg1"/>
                </a:solidFill>
              </a:rPr>
              <a:t>Cyan	0 / 158 / 224	#009de0</a:t>
            </a:r>
          </a:p>
          <a:p>
            <a:pPr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dirty="0">
                <a:solidFill>
                  <a:schemeClr val="bg1"/>
                </a:solidFill>
              </a:rPr>
              <a:t>HKS 92	114 / 120 / 121	#717778</a:t>
            </a:r>
          </a:p>
          <a:p>
            <a:pPr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dirty="0">
                <a:solidFill>
                  <a:schemeClr val="bg1"/>
                </a:solidFill>
              </a:rPr>
              <a:t>HKS 33	147 / 16 / 126 	#93107d</a:t>
            </a:r>
          </a:p>
          <a:p>
            <a:pPr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dirty="0">
                <a:solidFill>
                  <a:schemeClr val="bg1"/>
                </a:solidFill>
              </a:rPr>
              <a:t>HKS 36	84 / 55 / 138	#54368a</a:t>
            </a:r>
          </a:p>
          <a:p>
            <a:pPr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dirty="0">
                <a:solidFill>
                  <a:schemeClr val="bg1"/>
                </a:solidFill>
              </a:rPr>
              <a:t>HKS 65	106 / 176 / 35	#69af22</a:t>
            </a:r>
          </a:p>
          <a:p>
            <a:pPr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dirty="0">
                <a:solidFill>
                  <a:schemeClr val="bg1"/>
                </a:solidFill>
              </a:rPr>
              <a:t>HKS 57	0 / 125 / 64	#007d3f</a:t>
            </a:r>
          </a:p>
          <a:p>
            <a:pPr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dirty="0">
                <a:solidFill>
                  <a:schemeClr val="bg1"/>
                </a:solidFill>
              </a:rPr>
              <a:t>HKS 07	238 / 127 / 0	#ee7f00</a:t>
            </a:r>
          </a:p>
          <a:p>
            <a:pPr defTabSz="896938">
              <a:tabLst>
                <a:tab pos="1165225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195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heme/theme1.xml><?xml version="1.0" encoding="utf-8"?>
<a:theme xmlns:a="http://schemas.openxmlformats.org/drawingml/2006/main" name="Praesentationsvorlagen4zu3">
  <a:themeElements>
    <a:clrScheme name="TUD_Farben">
      <a:dk1>
        <a:srgbClr val="00305E"/>
      </a:dk1>
      <a:lt1>
        <a:srgbClr val="FFFFFF"/>
      </a:lt1>
      <a:dk2>
        <a:srgbClr val="00305E"/>
      </a:dk2>
      <a:lt2>
        <a:srgbClr val="727879"/>
      </a:lt2>
      <a:accent1>
        <a:srgbClr val="009EE0"/>
      </a:accent1>
      <a:accent2>
        <a:srgbClr val="006AB3"/>
      </a:accent2>
      <a:accent3>
        <a:srgbClr val="6AB023"/>
      </a:accent3>
      <a:accent4>
        <a:srgbClr val="007D40"/>
      </a:accent4>
      <a:accent5>
        <a:srgbClr val="93107E"/>
      </a:accent5>
      <a:accent6>
        <a:srgbClr val="54378A"/>
      </a:accent6>
      <a:hlink>
        <a:srgbClr val="009EE0"/>
      </a:hlink>
      <a:folHlink>
        <a:srgbClr val="006AB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äsentation1" id="{D6961F1C-F98C-4003-B5F0-DA17942A0026}" vid="{8ADE10CE-E4DF-463D-883E-1CFC45717D70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Praesentationsvorlagen4zu3</Template>
  <TotalTime>0</TotalTime>
  <Words>658</Words>
  <Application>Microsoft Office PowerPoint</Application>
  <PresentationFormat>Bildschirmpräsentation (4:3)</PresentationFormat>
  <Paragraphs>172</Paragraphs>
  <Slides>26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5" baseType="lpstr">
      <vt:lpstr>Arial</vt:lpstr>
      <vt:lpstr>Calibri</vt:lpstr>
      <vt:lpstr>Open Sans Extrabold</vt:lpstr>
      <vt:lpstr>Open Sans</vt:lpstr>
      <vt:lpstr>Symbol</vt:lpstr>
      <vt:lpstr>Open Sans Light</vt:lpstr>
      <vt:lpstr>Open Sans Semibold</vt:lpstr>
      <vt:lpstr>Wingdings</vt:lpstr>
      <vt:lpstr>Praesentationsvorlagen4zu3</vt:lpstr>
      <vt:lpstr>Titel </vt:lpstr>
      <vt:lpstr>PowerPoint-Präsentation</vt:lpstr>
      <vt:lpstr>PowerPoint-Präsentation</vt:lpstr>
      <vt:lpstr>PowerPoint-Präsentation</vt:lpstr>
      <vt:lpstr>Inhalte des Beispielfoliensatzes</vt:lpstr>
      <vt:lpstr>Elemente des Corporate Design </vt:lpstr>
      <vt:lpstr>Logo Nutzungshinweise und Platzierung</vt:lpstr>
      <vt:lpstr>Hausschrift Open Sans</vt:lpstr>
      <vt:lpstr>Farben Grundfarben und Varianten</vt:lpstr>
      <vt:lpstr>Raster für Präsentationsvorlagen</vt:lpstr>
      <vt:lpstr>Vorlagedatei speichern</vt:lpstr>
      <vt:lpstr>Design  speichern </vt:lpstr>
      <vt:lpstr>Masterfolien  anpassen</vt:lpstr>
      <vt:lpstr>PowerPoint-Vorlage  als .potx-Datei speichern </vt:lpstr>
      <vt:lpstr>Hinweise  zur Arbeit mit der Präsentationsvorlage</vt:lpstr>
      <vt:lpstr>Neue Datei  erstellen </vt:lpstr>
      <vt:lpstr>Arbeiten mit der Präsentationsvorlage </vt:lpstr>
      <vt:lpstr>Texte  über Listenebene formatieren  </vt:lpstr>
      <vt:lpstr>Barrierefrei  kommunizieren</vt:lpstr>
      <vt:lpstr>weitere Beispielseiten  mit Inhalten der TU Dresden</vt:lpstr>
      <vt:lpstr>Technische Universität  Dresden</vt:lpstr>
      <vt:lpstr>Diagramme monochrom</vt:lpstr>
      <vt:lpstr>Diagramme mehrfarbig</vt:lpstr>
      <vt:lpstr>Infografiken mittels Smartart</vt:lpstr>
      <vt:lpstr>Netzwerk  DRESDEN-concept </vt:lpstr>
      <vt:lpstr>DRESDEN-concept Exzellenz aus Wissenschaft und Kultur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</dc:title>
  <dc:creator>Roman Maletz</dc:creator>
  <cp:lastModifiedBy>Roman Maletz</cp:lastModifiedBy>
  <cp:revision>2</cp:revision>
  <dcterms:created xsi:type="dcterms:W3CDTF">2018-03-01T13:26:18Z</dcterms:created>
  <dcterms:modified xsi:type="dcterms:W3CDTF">2018-03-01T13:58:07Z</dcterms:modified>
</cp:coreProperties>
</file>