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0" r:id="rId2"/>
  </p:sldIdLst>
  <p:sldSz cx="21383625" cy="30275213"/>
  <p:notesSz cx="6797675" cy="9926638"/>
  <p:defaultTextStyle>
    <a:defPPr>
      <a:defRPr lang="de-DE"/>
    </a:defPPr>
    <a:lvl1pPr marL="0" algn="l" defTabSz="2479578" rtl="0" eaLnBrk="1" latinLnBrk="0" hangingPunct="1">
      <a:defRPr sz="4881" kern="1200">
        <a:solidFill>
          <a:schemeClr val="tx1"/>
        </a:solidFill>
        <a:latin typeface="+mn-lt"/>
        <a:ea typeface="+mn-ea"/>
        <a:cs typeface="+mn-cs"/>
      </a:defRPr>
    </a:lvl1pPr>
    <a:lvl2pPr marL="1239789" algn="l" defTabSz="2479578" rtl="0" eaLnBrk="1" latinLnBrk="0" hangingPunct="1">
      <a:defRPr sz="4881" kern="1200">
        <a:solidFill>
          <a:schemeClr val="tx1"/>
        </a:solidFill>
        <a:latin typeface="+mn-lt"/>
        <a:ea typeface="+mn-ea"/>
        <a:cs typeface="+mn-cs"/>
      </a:defRPr>
    </a:lvl2pPr>
    <a:lvl3pPr marL="2479578" algn="l" defTabSz="2479578" rtl="0" eaLnBrk="1" latinLnBrk="0" hangingPunct="1">
      <a:defRPr sz="4881" kern="1200">
        <a:solidFill>
          <a:schemeClr val="tx1"/>
        </a:solidFill>
        <a:latin typeface="+mn-lt"/>
        <a:ea typeface="+mn-ea"/>
        <a:cs typeface="+mn-cs"/>
      </a:defRPr>
    </a:lvl3pPr>
    <a:lvl4pPr marL="3719368" algn="l" defTabSz="2479578" rtl="0" eaLnBrk="1" latinLnBrk="0" hangingPunct="1">
      <a:defRPr sz="4881" kern="1200">
        <a:solidFill>
          <a:schemeClr val="tx1"/>
        </a:solidFill>
        <a:latin typeface="+mn-lt"/>
        <a:ea typeface="+mn-ea"/>
        <a:cs typeface="+mn-cs"/>
      </a:defRPr>
    </a:lvl4pPr>
    <a:lvl5pPr marL="4959157" algn="l" defTabSz="2479578" rtl="0" eaLnBrk="1" latinLnBrk="0" hangingPunct="1">
      <a:defRPr sz="4881" kern="1200">
        <a:solidFill>
          <a:schemeClr val="tx1"/>
        </a:solidFill>
        <a:latin typeface="+mn-lt"/>
        <a:ea typeface="+mn-ea"/>
        <a:cs typeface="+mn-cs"/>
      </a:defRPr>
    </a:lvl5pPr>
    <a:lvl6pPr marL="6198946" algn="l" defTabSz="2479578" rtl="0" eaLnBrk="1" latinLnBrk="0" hangingPunct="1">
      <a:defRPr sz="4881" kern="1200">
        <a:solidFill>
          <a:schemeClr val="tx1"/>
        </a:solidFill>
        <a:latin typeface="+mn-lt"/>
        <a:ea typeface="+mn-ea"/>
        <a:cs typeface="+mn-cs"/>
      </a:defRPr>
    </a:lvl6pPr>
    <a:lvl7pPr marL="7438735" algn="l" defTabSz="2479578" rtl="0" eaLnBrk="1" latinLnBrk="0" hangingPunct="1">
      <a:defRPr sz="4881" kern="1200">
        <a:solidFill>
          <a:schemeClr val="tx1"/>
        </a:solidFill>
        <a:latin typeface="+mn-lt"/>
        <a:ea typeface="+mn-ea"/>
        <a:cs typeface="+mn-cs"/>
      </a:defRPr>
    </a:lvl7pPr>
    <a:lvl8pPr marL="8678525" algn="l" defTabSz="2479578" rtl="0" eaLnBrk="1" latinLnBrk="0" hangingPunct="1">
      <a:defRPr sz="4881" kern="1200">
        <a:solidFill>
          <a:schemeClr val="tx1"/>
        </a:solidFill>
        <a:latin typeface="+mn-lt"/>
        <a:ea typeface="+mn-ea"/>
        <a:cs typeface="+mn-cs"/>
      </a:defRPr>
    </a:lvl8pPr>
    <a:lvl9pPr marL="9918314" algn="l" defTabSz="2479578" rtl="0" eaLnBrk="1" latinLnBrk="0" hangingPunct="1">
      <a:defRPr sz="4881"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46" userDrawn="1">
          <p15:clr>
            <a:srgbClr val="A4A3A4"/>
          </p15:clr>
        </p15:guide>
        <p15:guide id="2" pos="2008" userDrawn="1">
          <p15:clr>
            <a:srgbClr val="A4A3A4"/>
          </p15:clr>
        </p15:guide>
        <p15:guide id="3" pos="3356" userDrawn="1">
          <p15:clr>
            <a:srgbClr val="A4A3A4"/>
          </p15:clr>
        </p15:guide>
        <p15:guide id="4" pos="3673" userDrawn="1">
          <p15:clr>
            <a:srgbClr val="A4A3A4"/>
          </p15:clr>
        </p15:guide>
        <p15:guide id="5" pos="816" userDrawn="1">
          <p15:clr>
            <a:srgbClr val="A4A3A4"/>
          </p15:clr>
        </p15:guide>
        <p15:guide id="6" pos="5011" userDrawn="1">
          <p15:clr>
            <a:srgbClr val="A4A3A4"/>
          </p15:clr>
        </p15:guide>
        <p15:guide id="7" pos="5329" userDrawn="1">
          <p15:clr>
            <a:srgbClr val="A4A3A4"/>
          </p15:clr>
        </p15:guide>
        <p15:guide id="8" pos="6644" userDrawn="1">
          <p15:clr>
            <a:srgbClr val="A4A3A4"/>
          </p15:clr>
        </p15:guide>
        <p15:guide id="9" pos="6962" userDrawn="1">
          <p15:clr>
            <a:srgbClr val="A4A3A4"/>
          </p15:clr>
        </p15:guide>
        <p15:guide id="10" pos="8300" userDrawn="1">
          <p15:clr>
            <a:srgbClr val="A4A3A4"/>
          </p15:clr>
        </p15:guide>
        <p15:guide id="11" pos="8617" userDrawn="1">
          <p15:clr>
            <a:srgbClr val="A4A3A4"/>
          </p15:clr>
        </p15:guide>
        <p15:guide id="12" pos="9933" userDrawn="1">
          <p15:clr>
            <a:srgbClr val="A4A3A4"/>
          </p15:clr>
        </p15:guide>
        <p15:guide id="13" pos="10250" userDrawn="1">
          <p15:clr>
            <a:srgbClr val="A4A3A4"/>
          </p15:clr>
        </p15:guide>
        <p15:guide id="14" pos="11566" userDrawn="1">
          <p15:clr>
            <a:srgbClr val="A4A3A4"/>
          </p15:clr>
        </p15:guide>
        <p15:guide id="16" orient="horz" pos="17201" userDrawn="1">
          <p15:clr>
            <a:srgbClr val="A4A3A4"/>
          </p15:clr>
        </p15:guide>
        <p15:guide id="17" orient="horz" pos="2709" userDrawn="1">
          <p15:clr>
            <a:srgbClr val="A4A3A4"/>
          </p15:clr>
        </p15:guide>
        <p15:guide id="18" orient="horz" pos="917" userDrawn="1">
          <p15:clr>
            <a:srgbClr val="A4A3A4"/>
          </p15:clr>
        </p15:guide>
        <p15:guide id="19" orient="horz" pos="5340" userDrawn="1">
          <p15:clr>
            <a:srgbClr val="A4A3A4"/>
          </p15:clr>
        </p15:guide>
        <p15:guide id="20" pos="1281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29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548" autoAdjust="0"/>
    <p:restoredTop sz="94660"/>
  </p:normalViewPr>
  <p:slideViewPr>
    <p:cSldViewPr snapToGrid="0" showGuides="1">
      <p:cViewPr>
        <p:scale>
          <a:sx n="80" d="100"/>
          <a:sy n="80" d="100"/>
        </p:scale>
        <p:origin x="60" y="-5550"/>
      </p:cViewPr>
      <p:guideLst>
        <p:guide orient="horz" pos="2346"/>
        <p:guide pos="2008"/>
        <p:guide pos="3356"/>
        <p:guide pos="3673"/>
        <p:guide pos="816"/>
        <p:guide pos="5011"/>
        <p:guide pos="5329"/>
        <p:guide pos="6644"/>
        <p:guide pos="6962"/>
        <p:guide pos="8300"/>
        <p:guide pos="8617"/>
        <p:guide pos="9933"/>
        <p:guide pos="10250"/>
        <p:guide pos="11566"/>
        <p:guide orient="horz" pos="17201"/>
        <p:guide orient="horz" pos="2709"/>
        <p:guide orient="horz" pos="917"/>
        <p:guide orient="horz" pos="5340"/>
        <p:guide pos="12813"/>
      </p:guideLst>
    </p:cSldViewPr>
  </p:slideViewPr>
  <p:notesTextViewPr>
    <p:cViewPr>
      <p:scale>
        <a:sx n="1" d="1"/>
        <a:sy n="1" d="1"/>
      </p:scale>
      <p:origin x="0" y="0"/>
    </p:cViewPr>
  </p:notesTextViewPr>
  <p:notesViewPr>
    <p:cSldViewPr snapToGrid="0">
      <p:cViewPr varScale="1">
        <p:scale>
          <a:sx n="95" d="100"/>
          <a:sy n="95" d="100"/>
        </p:scale>
        <p:origin x="4042" y="62"/>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4C2EBF9-BFB4-40B5-B210-731E0D997C7E}" type="datetimeFigureOut">
              <a:rPr lang="en-GB" smtClean="0"/>
              <a:t>30/01/2025</a:t>
            </a:fld>
            <a:endParaRPr lang="en-GB"/>
          </a:p>
        </p:txBody>
      </p:sp>
      <p:sp>
        <p:nvSpPr>
          <p:cNvPr id="4" name="Slide Image Placeholder 3"/>
          <p:cNvSpPr>
            <a:spLocks noGrp="1" noRot="1" noChangeAspect="1"/>
          </p:cNvSpPr>
          <p:nvPr>
            <p:ph type="sldImg" idx="2"/>
          </p:nvPr>
        </p:nvSpPr>
        <p:spPr>
          <a:xfrm>
            <a:off x="2216150" y="1241425"/>
            <a:ext cx="236537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ACDB66B-5948-4A9D-801C-DD9D18D31DC2}" type="slidenum">
              <a:rPr lang="en-GB" smtClean="0"/>
              <a:t>‹#›</a:t>
            </a:fld>
            <a:endParaRPr lang="en-GB"/>
          </a:p>
        </p:txBody>
      </p:sp>
    </p:spTree>
    <p:extLst>
      <p:ext uri="{BB962C8B-B14F-4D97-AF65-F5344CB8AC3E}">
        <p14:creationId xmlns:p14="http://schemas.microsoft.com/office/powerpoint/2010/main" val="4258143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Weiss">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3201987" y="28314104"/>
            <a:ext cx="2385036" cy="1161085"/>
          </a:xfrm>
          <a:prstGeom prst="rect">
            <a:avLst/>
          </a:prstGeom>
          <a:noFill/>
          <a:ln>
            <a:noFill/>
          </a:ln>
          <a:effectLst/>
          <a:extLst>
            <a:ext uri="{909E8E84-426E-40DD-AFC4-6F175D3DCCD1}">
              <a14:hiddenFill xmlns:a14="http://schemas.microsoft.com/office/drawing/2010/main">
                <a:solidFill>
                  <a:srgbClr val="0069B4"/>
                </a:solidFill>
              </a14:hiddenFill>
            </a:ext>
            <a:ext uri="{91240B29-F687-4F45-9708-019B960494DF}">
              <a14:hiddenLine xmlns:a14="http://schemas.microsoft.com/office/drawing/2010/main" w="25400" algn="ctr">
                <a:solidFill>
                  <a:srgbClr val="0B2A51"/>
                </a:solidFill>
                <a:miter lim="800000"/>
                <a:headEnd/>
                <a:tailEnd/>
              </a14:hiddenLine>
            </a:ext>
            <a:ext uri="{AF507438-7753-43E0-B8FC-AC1667EBCBE1}">
              <a14:hiddenEffects xmlns:a14="http://schemas.microsoft.com/office/drawing/2010/main">
                <a:effectLst>
                  <a:outerShdw dist="35921" dir="2700000" algn="ctr" rotWithShape="0">
                    <a:srgbClr val="0B2A51"/>
                  </a:outerShdw>
                </a:effectLst>
              </a14:hiddenEffects>
            </a:ext>
          </a:extLst>
        </p:spPr>
      </p:pic>
      <p:sp>
        <p:nvSpPr>
          <p:cNvPr id="7" name="Text Box 3"/>
          <p:cNvSpPr txBox="1">
            <a:spLocks noChangeArrowheads="1"/>
          </p:cNvSpPr>
          <p:nvPr userDrawn="1"/>
        </p:nvSpPr>
        <p:spPr bwMode="auto">
          <a:xfrm>
            <a:off x="3125787" y="27637263"/>
            <a:ext cx="5408613" cy="642937"/>
          </a:xfrm>
          <a:prstGeom prst="rect">
            <a:avLst/>
          </a:prstGeom>
          <a:noFill/>
          <a:ln>
            <a:noFill/>
          </a:ln>
          <a:effectLst/>
          <a:extLst>
            <a:ext uri="{909E8E84-426E-40DD-AFC4-6F175D3DCCD1}">
              <a14:hiddenFill xmlns:a14="http://schemas.microsoft.com/office/drawing/2010/main">
                <a:solidFill>
                  <a:srgbClr val="0069B4"/>
                </a:solidFill>
              </a14:hiddenFill>
            </a:ext>
            <a:ext uri="{91240B29-F687-4F45-9708-019B960494DF}">
              <a14:hiddenLine xmlns:a14="http://schemas.microsoft.com/office/drawing/2010/main" w="25400" algn="ctr">
                <a:solidFill>
                  <a:srgbClr val="0B2A51"/>
                </a:solidFill>
                <a:miter lim="800000"/>
                <a:headEnd/>
                <a:tailEnd/>
              </a14:hiddenLine>
            </a:ext>
            <a:ext uri="{AF507438-7753-43E0-B8FC-AC1667EBCBE1}">
              <a14:hiddenEffects xmlns:a14="http://schemas.microsoft.com/office/drawing/2010/main">
                <a:effectLst>
                  <a:outerShdw dist="35921" dir="2700000" algn="ctr" rotWithShape="0">
                    <a:srgbClr val="0B2A5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1400"/>
              </a:spcAft>
              <a:buClrTx/>
              <a:buSzTx/>
              <a:buFontTx/>
              <a:buNone/>
              <a:tabLst/>
            </a:pPr>
            <a:r>
              <a:rPr kumimoji="0" lang="de-DE" altLang="de-DE" sz="1800" b="0" i="0" u="none" strike="noStrike" cap="none" normalizeH="0" baseline="0" dirty="0">
                <a:ln>
                  <a:noFill/>
                </a:ln>
                <a:solidFill>
                  <a:srgbClr val="000000"/>
                </a:solidFill>
                <a:effectLst/>
                <a:latin typeface="Open Sans" panose="020B0606030504020204" pitchFamily="34" charset="0"/>
              </a:rPr>
              <a:t>Mitglied im Netzwerk von:</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pic>
        <p:nvPicPr>
          <p:cNvPr id="1030" name="Picture 6" descr="TUD_Logo_HKS41_228"/>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85862" y="1484405"/>
            <a:ext cx="5815013" cy="1689101"/>
          </a:xfrm>
          <a:prstGeom prst="rect">
            <a:avLst/>
          </a:prstGeom>
          <a:noFill/>
          <a:ln>
            <a:noFill/>
          </a:ln>
          <a:effectLst/>
          <a:extLst>
            <a:ext uri="{909E8E84-426E-40DD-AFC4-6F175D3DCCD1}">
              <a14:hiddenFill xmlns:a14="http://schemas.microsoft.com/office/drawing/2010/main">
                <a:solidFill>
                  <a:srgbClr val="0069B4"/>
                </a:solidFill>
              </a14:hiddenFill>
            </a:ext>
            <a:ext uri="{91240B29-F687-4F45-9708-019B960494DF}">
              <a14:hiddenLine xmlns:a14="http://schemas.microsoft.com/office/drawing/2010/main" w="25400" algn="ctr">
                <a:solidFill>
                  <a:srgbClr val="0B2A51"/>
                </a:solidFill>
                <a:miter lim="800000"/>
                <a:headEnd/>
                <a:tailEnd/>
              </a14:hiddenLine>
            </a:ext>
            <a:ext uri="{AF507438-7753-43E0-B8FC-AC1667EBCBE1}">
              <a14:hiddenEffects xmlns:a14="http://schemas.microsoft.com/office/drawing/2010/main">
                <a:effectLst>
                  <a:outerShdw dist="35921" dir="2700000" algn="ctr" rotWithShape="0">
                    <a:srgbClr val="0B2A51"/>
                  </a:outerShdw>
                </a:effectLst>
              </a14:hiddenEffects>
            </a:ext>
          </a:extLst>
        </p:spPr>
      </p:pic>
      <p:pic>
        <p:nvPicPr>
          <p:cNvPr id="5" name="Grafik 4"/>
          <p:cNvPicPr>
            <a:picLocks noChangeAspect="1"/>
          </p:cNvPicPr>
          <p:nvPr userDrawn="1"/>
        </p:nvPicPr>
        <p:blipFill>
          <a:blip r:embed="rId4"/>
          <a:stretch>
            <a:fillRect/>
          </a:stretch>
        </p:blipFill>
        <p:spPr>
          <a:xfrm>
            <a:off x="18586437" y="27735374"/>
            <a:ext cx="1755800" cy="1755800"/>
          </a:xfrm>
          <a:prstGeom prst="rect">
            <a:avLst/>
          </a:prstGeom>
        </p:spPr>
      </p:pic>
      <p:pic>
        <p:nvPicPr>
          <p:cNvPr id="6" name="Grafik 5"/>
          <p:cNvPicPr>
            <a:picLocks noChangeAspect="1"/>
          </p:cNvPicPr>
          <p:nvPr userDrawn="1"/>
        </p:nvPicPr>
        <p:blipFill>
          <a:blip r:embed="rId5"/>
          <a:stretch>
            <a:fillRect/>
          </a:stretch>
        </p:blipFill>
        <p:spPr>
          <a:xfrm>
            <a:off x="17050277" y="27742996"/>
            <a:ext cx="1018120" cy="1725318"/>
          </a:xfrm>
          <a:prstGeom prst="rect">
            <a:avLst/>
          </a:prstGeom>
        </p:spPr>
      </p:pic>
      <p:pic>
        <p:nvPicPr>
          <p:cNvPr id="10" name="Grafik 9" descr="Logo des Bundesministeriums für Bildung und Forschung, links vom Schriftzug wird der Bundesadler und das Balkenelement dargestellt. Darüber steht: &quot;Gefördert vom&quot;"/>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821224" y="27488673"/>
            <a:ext cx="3693815" cy="2540720"/>
          </a:xfrm>
          <a:prstGeom prst="rect">
            <a:avLst/>
          </a:prstGeom>
        </p:spPr>
      </p:pic>
      <p:pic>
        <p:nvPicPr>
          <p:cNvPr id="11" name="Grafik 10" descr="Landessignet Sachsen. Schriftzug Sachsen in schwarz, darunter in grün das stilisierte Landeswappen"/>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2275983" y="28008334"/>
            <a:ext cx="1168570" cy="1754024"/>
          </a:xfrm>
          <a:prstGeom prst="rect">
            <a:avLst/>
          </a:prstGeom>
        </p:spPr>
      </p:pic>
      <p:sp>
        <p:nvSpPr>
          <p:cNvPr id="12" name="Textfeld 11"/>
          <p:cNvSpPr txBox="1"/>
          <p:nvPr userDrawn="1"/>
        </p:nvSpPr>
        <p:spPr>
          <a:xfrm>
            <a:off x="13420779" y="28160506"/>
            <a:ext cx="2766660" cy="1015663"/>
          </a:xfrm>
          <a:prstGeom prst="rect">
            <a:avLst/>
          </a:prstGeom>
          <a:noFill/>
        </p:spPr>
        <p:txBody>
          <a:bodyPr wrap="square" rtlCol="0">
            <a:spAutoFit/>
          </a:bodyPr>
          <a:lstStyle/>
          <a:p>
            <a:r>
              <a:rPr lang="de-DE" sz="1200" dirty="0"/>
              <a:t>Diese Maßnahme wird mitfinanziert durch Steuermittel auf der Grundlage des vom Sächsischen Landtag beschlossenen Haushaltes.</a:t>
            </a:r>
          </a:p>
          <a:p>
            <a:endParaRPr lang="de-DE" sz="1200" dirty="0"/>
          </a:p>
        </p:txBody>
      </p:sp>
    </p:spTree>
    <p:extLst>
      <p:ext uri="{BB962C8B-B14F-4D97-AF65-F5344CB8AC3E}">
        <p14:creationId xmlns:p14="http://schemas.microsoft.com/office/powerpoint/2010/main" val="2446018572"/>
      </p:ext>
    </p:extLst>
  </p:cSld>
  <p:clrMapOvr>
    <a:masterClrMapping/>
  </p:clrMapOvr>
  <p:extLst>
    <p:ext uri="{DCECCB84-F9BA-43D5-87BE-67443E8EF086}">
      <p15:sldGuideLst xmlns:p15="http://schemas.microsoft.com/office/powerpoint/2012/main">
        <p15:guide id="1" orient="horz" pos="2664" userDrawn="1">
          <p15:clr>
            <a:srgbClr val="FBAE40"/>
          </p15:clr>
        </p15:guide>
        <p15:guide id="2" orient="horz" pos="18562" userDrawn="1">
          <p15:clr>
            <a:srgbClr val="FBAE40"/>
          </p15:clr>
        </p15:guide>
        <p15:guide id="3" orient="horz" pos="17451" userDrawn="1">
          <p15:clr>
            <a:srgbClr val="FBAE40"/>
          </p15:clr>
        </p15:guide>
        <p15:guide id="4" pos="12813"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u-Weiss-Blau">
    <p:spTree>
      <p:nvGrpSpPr>
        <p:cNvPr id="1" name=""/>
        <p:cNvGrpSpPr/>
        <p:nvPr/>
      </p:nvGrpSpPr>
      <p:grpSpPr>
        <a:xfrm>
          <a:off x="0" y="0"/>
          <a:ext cx="0" cy="0"/>
          <a:chOff x="0" y="0"/>
          <a:chExt cx="0" cy="0"/>
        </a:xfrm>
      </p:grpSpPr>
      <p:sp>
        <p:nvSpPr>
          <p:cNvPr id="11" name="Rectangle 8"/>
          <p:cNvSpPr>
            <a:spLocks noChangeArrowheads="1"/>
          </p:cNvSpPr>
          <p:nvPr userDrawn="1"/>
        </p:nvSpPr>
        <p:spPr bwMode="auto">
          <a:xfrm>
            <a:off x="0" y="28776706"/>
            <a:ext cx="21483638" cy="1498506"/>
          </a:xfrm>
          <a:prstGeom prst="rect">
            <a:avLst/>
          </a:prstGeom>
          <a:solidFill>
            <a:srgbClr val="0B2A51"/>
          </a:solidFill>
          <a:ln>
            <a:noFill/>
          </a:ln>
          <a:effectLst/>
          <a:extLst>
            <a:ext uri="{91240B29-F687-4F45-9708-019B960494DF}">
              <a14:hiddenLine xmlns:a14="http://schemas.microsoft.com/office/drawing/2010/main" w="25400" algn="ctr">
                <a:solidFill>
                  <a:srgbClr val="0B2A51"/>
                </a:solidFill>
                <a:miter lim="800000"/>
                <a:headEnd/>
                <a:tailEnd/>
              </a14:hiddenLine>
            </a:ext>
            <a:ext uri="{AF507438-7753-43E0-B8FC-AC1667EBCBE1}">
              <a14:hiddenEffects xmlns:a14="http://schemas.microsoft.com/office/drawing/2010/main">
                <a:effectLst>
                  <a:outerShdw dist="35921" dir="2700000" algn="ctr" rotWithShape="0">
                    <a:srgbClr val="0B2A51"/>
                  </a:outerShdw>
                </a:effectLst>
              </a14:hiddenEffects>
            </a:ext>
          </a:extLst>
        </p:spPr>
        <p:txBody>
          <a:bodyPr vert="horz" wrap="square" lIns="36576" tIns="36576" rIns="36576" bIns="36576" numCol="1" anchor="t" anchorCtr="0" compatLnSpc="1">
            <a:prstTxWarp prst="textNoShape">
              <a:avLst/>
            </a:prstTxWarp>
          </a:bodyPr>
          <a:lstStyle/>
          <a:p>
            <a:endParaRPr lang="de-DE"/>
          </a:p>
        </p:txBody>
      </p:sp>
      <p:sp>
        <p:nvSpPr>
          <p:cNvPr id="7" name="Rectangle 2"/>
          <p:cNvSpPr>
            <a:spLocks noChangeAspect="1" noChangeArrowheads="1"/>
          </p:cNvSpPr>
          <p:nvPr userDrawn="1"/>
        </p:nvSpPr>
        <p:spPr bwMode="auto">
          <a:xfrm>
            <a:off x="-3175" y="0"/>
            <a:ext cx="21432838" cy="3576918"/>
          </a:xfrm>
          <a:prstGeom prst="rect">
            <a:avLst/>
          </a:prstGeom>
          <a:solidFill>
            <a:srgbClr val="0B2A51"/>
          </a:solidFill>
          <a:ln>
            <a:noFill/>
          </a:ln>
          <a:effectLst/>
          <a:extLst>
            <a:ext uri="{91240B29-F687-4F45-9708-019B960494DF}">
              <a14:hiddenLine xmlns:a14="http://schemas.microsoft.com/office/drawing/2010/main" w="25400" algn="ctr">
                <a:solidFill>
                  <a:srgbClr val="0B2A51"/>
                </a:solidFill>
                <a:miter lim="800000"/>
                <a:headEnd/>
                <a:tailEnd/>
              </a14:hiddenLine>
            </a:ext>
            <a:ext uri="{AF507438-7753-43E0-B8FC-AC1667EBCBE1}">
              <a14:hiddenEffects xmlns:a14="http://schemas.microsoft.com/office/drawing/2010/main">
                <a:effectLst>
                  <a:outerShdw dist="35921" dir="2700000" algn="ctr" rotWithShape="0">
                    <a:srgbClr val="0B2A51"/>
                  </a:outerShdw>
                </a:effectLst>
              </a14:hiddenEffects>
            </a:ext>
          </a:extLst>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700" b="0" i="0" u="none" strike="noStrike" cap="none" normalizeH="0" baseline="0">
                <a:ln>
                  <a:noFill/>
                </a:ln>
                <a:solidFill>
                  <a:srgbClr val="0B2A51"/>
                </a:solidFill>
                <a:effectLst/>
                <a:latin typeface="Open Sans" panose="020B0606030504020204" pitchFamily="34" charset="0"/>
              </a:rPr>
              <a:t> </a:t>
            </a:r>
            <a:endParaRPr kumimoji="0" lang="de-DE" altLang="de-DE" sz="1800" b="0" i="0" u="none" strike="noStrike" cap="none" normalizeH="0" baseline="0">
              <a:ln>
                <a:noFill/>
              </a:ln>
              <a:solidFill>
                <a:schemeClr val="tx1"/>
              </a:solidFill>
              <a:effectLst/>
              <a:latin typeface="Arial" panose="020B0604020202020204" pitchFamily="34" charset="0"/>
            </a:endParaRPr>
          </a:p>
        </p:txBody>
      </p:sp>
      <p:pic>
        <p:nvPicPr>
          <p:cNvPr id="2055" name="Picture 7" descr="TUD_Logo_weiss_22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6454" y="29126329"/>
            <a:ext cx="2745776" cy="797040"/>
          </a:xfrm>
          <a:prstGeom prst="rect">
            <a:avLst/>
          </a:prstGeom>
          <a:noFill/>
          <a:ln>
            <a:noFill/>
          </a:ln>
          <a:effectLst/>
          <a:extLst>
            <a:ext uri="{909E8E84-426E-40DD-AFC4-6F175D3DCCD1}">
              <a14:hiddenFill xmlns:a14="http://schemas.microsoft.com/office/drawing/2010/main">
                <a:solidFill>
                  <a:srgbClr val="0069B4"/>
                </a:solidFill>
              </a14:hiddenFill>
            </a:ext>
            <a:ext uri="{91240B29-F687-4F45-9708-019B960494DF}">
              <a14:hiddenLine xmlns:a14="http://schemas.microsoft.com/office/drawing/2010/main" w="25400" algn="ctr">
                <a:solidFill>
                  <a:srgbClr val="0B2A51"/>
                </a:solidFill>
                <a:miter lim="800000"/>
                <a:headEnd/>
                <a:tailEnd/>
              </a14:hiddenLine>
            </a:ext>
            <a:ext uri="{AF507438-7753-43E0-B8FC-AC1667EBCBE1}">
              <a14:hiddenEffects xmlns:a14="http://schemas.microsoft.com/office/drawing/2010/main">
                <a:effectLst>
                  <a:outerShdw dist="35921" dir="2700000" algn="ctr" rotWithShape="0">
                    <a:srgbClr val="0B2A51"/>
                  </a:outerShdw>
                </a:effectLst>
              </a14:hiddenEffects>
            </a:ext>
          </a:extLst>
        </p:spPr>
      </p:pic>
      <p:pic>
        <p:nvPicPr>
          <p:cNvPr id="1026" name="Picture 2" descr="Logo Rail.S"/>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389743" y="29102362"/>
            <a:ext cx="2874241" cy="847901"/>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userDrawn="1"/>
        </p:nvSpPr>
        <p:spPr>
          <a:xfrm>
            <a:off x="1" y="28967306"/>
            <a:ext cx="21383624" cy="1200329"/>
          </a:xfrm>
          <a:prstGeom prst="rect">
            <a:avLst/>
          </a:prstGeom>
        </p:spPr>
        <p:txBody>
          <a:bodyPr wrap="square">
            <a:spAutoFit/>
          </a:bodyPr>
          <a:lstStyle/>
          <a:p>
            <a:pPr algn="ctr"/>
            <a:r>
              <a:rPr kumimoji="0" lang="de-DE" altLang="de-DE" sz="3600" b="1" i="0" u="none" strike="noStrike" cap="none" normalizeH="0" baseline="0" dirty="0" smtClean="0">
                <a:ln>
                  <a:noFill/>
                </a:ln>
                <a:solidFill>
                  <a:schemeClr val="bg1"/>
                </a:solidFill>
                <a:effectLst/>
                <a:latin typeface="Open Sans" panose="020B0606030504020204" pitchFamily="34" charset="0"/>
              </a:rPr>
              <a:t>RailDresden 2025 </a:t>
            </a:r>
          </a:p>
          <a:p>
            <a:pPr algn="ctr"/>
            <a:r>
              <a:rPr kumimoji="0" lang="de-DE" altLang="de-DE" sz="3600" b="1" i="0" u="none" strike="noStrike" cap="none" normalizeH="0" baseline="0" dirty="0" smtClean="0">
                <a:ln>
                  <a:noFill/>
                </a:ln>
                <a:solidFill>
                  <a:schemeClr val="bg1"/>
                </a:solidFill>
                <a:effectLst/>
                <a:latin typeface="Open Sans" panose="020B0606030504020204" pitchFamily="34" charset="0"/>
              </a:rPr>
              <a:t>01.04.2025 – 04.04.2025</a:t>
            </a:r>
            <a:endParaRPr lang="en-GB" sz="3600" dirty="0"/>
          </a:p>
        </p:txBody>
      </p:sp>
    </p:spTree>
    <p:extLst>
      <p:ext uri="{BB962C8B-B14F-4D97-AF65-F5344CB8AC3E}">
        <p14:creationId xmlns:p14="http://schemas.microsoft.com/office/powerpoint/2010/main" val="2883375414"/>
      </p:ext>
    </p:extLst>
  </p:cSld>
  <p:clrMapOvr>
    <a:masterClrMapping/>
  </p:clrMapOvr>
  <p:extLst mod="1">
    <p:ext uri="{DCECCB84-F9BA-43D5-87BE-67443E8EF086}">
      <p15:sldGuideLst xmlns:p15="http://schemas.microsoft.com/office/powerpoint/2012/main">
        <p15:guide id="1" orient="horz" pos="2686"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u">
    <p:spTree>
      <p:nvGrpSpPr>
        <p:cNvPr id="1" name=""/>
        <p:cNvGrpSpPr/>
        <p:nvPr/>
      </p:nvGrpSpPr>
      <p:grpSpPr>
        <a:xfrm>
          <a:off x="0" y="0"/>
          <a:ext cx="0" cy="0"/>
          <a:chOff x="0" y="0"/>
          <a:chExt cx="0" cy="0"/>
        </a:xfrm>
      </p:grpSpPr>
      <p:sp>
        <p:nvSpPr>
          <p:cNvPr id="7" name="Rectangle 2"/>
          <p:cNvSpPr>
            <a:spLocks noChangeAspect="1" noChangeArrowheads="1"/>
          </p:cNvSpPr>
          <p:nvPr userDrawn="1"/>
        </p:nvSpPr>
        <p:spPr bwMode="auto">
          <a:xfrm>
            <a:off x="11113" y="-1588"/>
            <a:ext cx="21428075" cy="30251401"/>
          </a:xfrm>
          <a:prstGeom prst="rect">
            <a:avLst/>
          </a:prstGeom>
          <a:solidFill>
            <a:srgbClr val="0B2A51"/>
          </a:solidFill>
          <a:ln>
            <a:noFill/>
          </a:ln>
          <a:effectLst/>
          <a:extLst>
            <a:ext uri="{91240B29-F687-4F45-9708-019B960494DF}">
              <a14:hiddenLine xmlns:a14="http://schemas.microsoft.com/office/drawing/2010/main" w="25400" algn="ctr">
                <a:solidFill>
                  <a:srgbClr val="0B2A51"/>
                </a:solidFill>
                <a:miter lim="800000"/>
                <a:headEnd/>
                <a:tailEnd/>
              </a14:hiddenLine>
            </a:ext>
            <a:ext uri="{AF507438-7753-43E0-B8FC-AC1667EBCBE1}">
              <a14:hiddenEffects xmlns:a14="http://schemas.microsoft.com/office/drawing/2010/main">
                <a:effectLst>
                  <a:outerShdw dist="35921" dir="2700000" algn="ctr" rotWithShape="0">
                    <a:srgbClr val="0B2A51"/>
                  </a:outerShdw>
                </a:effectLst>
              </a14:hiddenEffects>
            </a:ext>
          </a:extLst>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700" b="0" i="0" u="none" strike="noStrike" cap="none" normalizeH="0" baseline="0">
                <a:ln>
                  <a:noFill/>
                </a:ln>
                <a:solidFill>
                  <a:srgbClr val="0B2A51"/>
                </a:solidFill>
                <a:effectLst/>
                <a:latin typeface="Open Sans" panose="020B0606030504020204" pitchFamily="34" charset="0"/>
              </a:rPr>
              <a:t> </a:t>
            </a: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8" name="Text Box 3"/>
          <p:cNvSpPr txBox="1">
            <a:spLocks noChangeArrowheads="1"/>
          </p:cNvSpPr>
          <p:nvPr userDrawn="1"/>
        </p:nvSpPr>
        <p:spPr bwMode="auto">
          <a:xfrm>
            <a:off x="3122613" y="27520900"/>
            <a:ext cx="4773612" cy="2586038"/>
          </a:xfrm>
          <a:prstGeom prst="rect">
            <a:avLst/>
          </a:prstGeom>
          <a:noFill/>
          <a:ln>
            <a:noFill/>
          </a:ln>
          <a:effectLst/>
          <a:extLst>
            <a:ext uri="{909E8E84-426E-40DD-AFC4-6F175D3DCCD1}">
              <a14:hiddenFill xmlns:a14="http://schemas.microsoft.com/office/drawing/2010/main">
                <a:solidFill>
                  <a:srgbClr val="0069B4"/>
                </a:solidFill>
              </a14:hiddenFill>
            </a:ext>
            <a:ext uri="{91240B29-F687-4F45-9708-019B960494DF}">
              <a14:hiddenLine xmlns:a14="http://schemas.microsoft.com/office/drawing/2010/main" w="25400" algn="ctr">
                <a:solidFill>
                  <a:srgbClr val="0B2A51"/>
                </a:solidFill>
                <a:miter lim="800000"/>
                <a:headEnd/>
                <a:tailEnd/>
              </a14:hiddenLine>
            </a:ext>
            <a:ext uri="{AF507438-7753-43E0-B8FC-AC1667EBCBE1}">
              <a14:hiddenEffects xmlns:a14="http://schemas.microsoft.com/office/drawing/2010/main">
                <a:effectLst>
                  <a:outerShdw dist="35921" dir="2700000" algn="ctr" rotWithShape="0">
                    <a:srgbClr val="0B2A5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1400"/>
              </a:spcAft>
              <a:buClrTx/>
              <a:buSzTx/>
              <a:buFontTx/>
              <a:buNone/>
              <a:tabLst/>
            </a:pPr>
            <a:r>
              <a:rPr kumimoji="0" lang="de-DE" altLang="de-DE" sz="1800" b="0" i="0" u="none" strike="noStrike" cap="none" normalizeH="0" baseline="0">
                <a:ln>
                  <a:noFill/>
                </a:ln>
                <a:solidFill>
                  <a:srgbClr val="FFFFFF"/>
                </a:solidFill>
                <a:effectLst/>
                <a:latin typeface="Open Sans" panose="020B0606030504020204" pitchFamily="34" charset="0"/>
              </a:rPr>
              <a:t>Mitglied im Netzwerk von:</a:t>
            </a: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9" name="Text Box 4"/>
          <p:cNvSpPr txBox="1">
            <a:spLocks noChangeArrowheads="1"/>
          </p:cNvSpPr>
          <p:nvPr userDrawn="1"/>
        </p:nvSpPr>
        <p:spPr bwMode="auto">
          <a:xfrm>
            <a:off x="7991475" y="27628850"/>
            <a:ext cx="6937375" cy="2592388"/>
          </a:xfrm>
          <a:prstGeom prst="rect">
            <a:avLst/>
          </a:prstGeom>
          <a:noFill/>
          <a:ln>
            <a:noFill/>
          </a:ln>
          <a:effectLst/>
          <a:extLst>
            <a:ext uri="{909E8E84-426E-40DD-AFC4-6F175D3DCCD1}">
              <a14:hiddenFill xmlns:a14="http://schemas.microsoft.com/office/drawing/2010/main">
                <a:solidFill>
                  <a:srgbClr val="0069B4"/>
                </a:solidFill>
              </a14:hiddenFill>
            </a:ext>
            <a:ext uri="{91240B29-F687-4F45-9708-019B960494DF}">
              <a14:hiddenLine xmlns:a14="http://schemas.microsoft.com/office/drawing/2010/main" w="25400" algn="ctr">
                <a:solidFill>
                  <a:srgbClr val="0B2A51"/>
                </a:solidFill>
                <a:miter lim="800000"/>
                <a:headEnd/>
                <a:tailEnd/>
              </a14:hiddenLine>
            </a:ext>
            <a:ext uri="{AF507438-7753-43E0-B8FC-AC1667EBCBE1}">
              <a14:hiddenEffects xmlns:a14="http://schemas.microsoft.com/office/drawing/2010/main">
                <a:effectLst>
                  <a:outerShdw dist="35921" dir="2700000" algn="ctr" rotWithShape="0">
                    <a:srgbClr val="0B2A5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1400"/>
              </a:spcAft>
              <a:buClrTx/>
              <a:buSzTx/>
              <a:buFontTx/>
              <a:buNone/>
              <a:tabLst/>
            </a:pPr>
            <a:r>
              <a:rPr kumimoji="0" lang="de-DE" altLang="de-DE" sz="1800" b="0" i="0" u="none" strike="noStrike" cap="none" normalizeH="0" baseline="0">
                <a:ln>
                  <a:noFill/>
                </a:ln>
                <a:solidFill>
                  <a:srgbClr val="FFFFFF"/>
                </a:solidFill>
                <a:effectLst/>
                <a:latin typeface="Open Sans" panose="020B0606030504020204" pitchFamily="34" charset="0"/>
              </a:rPr>
              <a:t>gefördert durch:</a:t>
            </a:r>
            <a:r>
              <a:rPr kumimoji="0" lang="de-DE" altLang="de-DE" sz="2800" b="0" i="0" u="none" strike="noStrike" cap="none" normalizeH="0" baseline="0">
                <a:ln>
                  <a:noFill/>
                </a:ln>
                <a:solidFill>
                  <a:srgbClr val="FFFFFF"/>
                </a:solidFill>
                <a:effectLst/>
                <a:latin typeface="Open Sans" panose="020B0606030504020204" pitchFamily="34" charset="0"/>
              </a:rPr>
              <a:t/>
            </a:r>
            <a:br>
              <a:rPr kumimoji="0" lang="de-DE" altLang="de-DE" sz="2800" b="0" i="0" u="none" strike="noStrike" cap="none" normalizeH="0" baseline="0">
                <a:ln>
                  <a:noFill/>
                </a:ln>
                <a:solidFill>
                  <a:srgbClr val="FFFFFF"/>
                </a:solidFill>
                <a:effectLst/>
                <a:latin typeface="Open Sans" panose="020B0606030504020204" pitchFamily="34" charset="0"/>
              </a:rPr>
            </a:br>
            <a:r>
              <a:rPr kumimoji="0" lang="de-DE" altLang="de-DE" sz="2800" b="0" i="0" u="none" strike="noStrike" cap="none" normalizeH="0" baseline="0">
                <a:ln>
                  <a:noFill/>
                </a:ln>
                <a:solidFill>
                  <a:srgbClr val="FFFFFF"/>
                </a:solidFill>
                <a:effectLst/>
                <a:latin typeface="Open Sans" panose="020B0606030504020204" pitchFamily="34" charset="0"/>
              </a:rPr>
              <a:t/>
            </a:r>
            <a:br>
              <a:rPr kumimoji="0" lang="de-DE" altLang="de-DE" sz="2800" b="0" i="0" u="none" strike="noStrike" cap="none" normalizeH="0" baseline="0">
                <a:ln>
                  <a:noFill/>
                </a:ln>
                <a:solidFill>
                  <a:srgbClr val="FFFFFF"/>
                </a:solidFill>
                <a:effectLst/>
                <a:latin typeface="Open Sans" panose="020B0606030504020204" pitchFamily="34" charset="0"/>
              </a:rPr>
            </a:br>
            <a:r>
              <a:rPr kumimoji="0" lang="de-DE" altLang="de-DE" sz="3000" b="0" i="0" u="none" strike="noStrike" cap="none" normalizeH="0" baseline="0">
                <a:ln>
                  <a:noFill/>
                </a:ln>
                <a:solidFill>
                  <a:srgbClr val="FFFFFF"/>
                </a:solidFill>
                <a:effectLst/>
                <a:latin typeface="Open Sans" panose="020B0606030504020204" pitchFamily="34" charset="0"/>
              </a:rPr>
              <a:t>Platz für ein oder mehrere </a:t>
            </a:r>
            <a:br>
              <a:rPr kumimoji="0" lang="de-DE" altLang="de-DE" sz="3000" b="0" i="0" u="none" strike="noStrike" cap="none" normalizeH="0" baseline="0">
                <a:ln>
                  <a:noFill/>
                </a:ln>
                <a:solidFill>
                  <a:srgbClr val="FFFFFF"/>
                </a:solidFill>
                <a:effectLst/>
                <a:latin typeface="Open Sans" panose="020B0606030504020204" pitchFamily="34" charset="0"/>
              </a:rPr>
            </a:br>
            <a:r>
              <a:rPr kumimoji="0" lang="de-DE" altLang="de-DE" sz="3000" b="0" i="0" u="none" strike="noStrike" cap="none" normalizeH="0" baseline="0">
                <a:ln>
                  <a:noFill/>
                </a:ln>
                <a:solidFill>
                  <a:srgbClr val="FFFFFF"/>
                </a:solidFill>
                <a:effectLst/>
                <a:latin typeface="Open Sans" panose="020B0606030504020204" pitchFamily="34" charset="0"/>
              </a:rPr>
              <a:t>Logos Ihrer Fördermittelträger</a:t>
            </a: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0" name="Text Box 6"/>
          <p:cNvSpPr txBox="1">
            <a:spLocks noChangeArrowheads="1"/>
          </p:cNvSpPr>
          <p:nvPr userDrawn="1"/>
        </p:nvSpPr>
        <p:spPr bwMode="auto">
          <a:xfrm>
            <a:off x="14928850" y="27628850"/>
            <a:ext cx="5492750" cy="2592388"/>
          </a:xfrm>
          <a:prstGeom prst="rect">
            <a:avLst/>
          </a:prstGeom>
          <a:noFill/>
          <a:ln>
            <a:noFill/>
          </a:ln>
          <a:effectLst/>
          <a:extLst>
            <a:ext uri="{909E8E84-426E-40DD-AFC4-6F175D3DCCD1}">
              <a14:hiddenFill xmlns:a14="http://schemas.microsoft.com/office/drawing/2010/main">
                <a:solidFill>
                  <a:srgbClr val="0069B4"/>
                </a:solidFill>
              </a14:hiddenFill>
            </a:ext>
            <a:ext uri="{91240B29-F687-4F45-9708-019B960494DF}">
              <a14:hiddenLine xmlns:a14="http://schemas.microsoft.com/office/drawing/2010/main" w="25400" algn="ctr">
                <a:solidFill>
                  <a:srgbClr val="0B2A51"/>
                </a:solidFill>
                <a:miter lim="800000"/>
                <a:headEnd/>
                <a:tailEnd/>
              </a14:hiddenLine>
            </a:ext>
            <a:ext uri="{AF507438-7753-43E0-B8FC-AC1667EBCBE1}">
              <a14:hiddenEffects xmlns:a14="http://schemas.microsoft.com/office/drawing/2010/main">
                <a:effectLst>
                  <a:outerShdw dist="35921" dir="2700000" algn="ctr" rotWithShape="0">
                    <a:srgbClr val="0B2A5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000" b="0" i="0" u="none" strike="noStrike" cap="none" normalizeH="0" baseline="0">
                <a:ln>
                  <a:noFill/>
                </a:ln>
                <a:solidFill>
                  <a:srgbClr val="FFFFFF"/>
                </a:solidFill>
                <a:effectLst/>
                <a:latin typeface="Open Sans" panose="020B0606030504020204" pitchFamily="34" charset="0"/>
              </a:rPr>
              <a:t/>
            </a:r>
            <a:br>
              <a:rPr kumimoji="0" lang="de-DE" altLang="de-DE" sz="3000" b="0" i="0" u="none" strike="noStrike" cap="none" normalizeH="0" baseline="0">
                <a:ln>
                  <a:noFill/>
                </a:ln>
                <a:solidFill>
                  <a:srgbClr val="FFFFFF"/>
                </a:solidFill>
                <a:effectLst/>
                <a:latin typeface="Open Sans" panose="020B0606030504020204" pitchFamily="34" charset="0"/>
              </a:rPr>
            </a:br>
            <a:r>
              <a:rPr kumimoji="0" lang="de-DE" altLang="de-DE" sz="3000" b="0" i="0" u="none" strike="noStrike" cap="none" normalizeH="0" baseline="0">
                <a:ln>
                  <a:noFill/>
                </a:ln>
                <a:solidFill>
                  <a:srgbClr val="FFFFFF"/>
                </a:solidFill>
                <a:effectLst/>
                <a:latin typeface="Open Sans" panose="020B0606030504020204" pitchFamily="34" charset="0"/>
              </a:rPr>
              <a:t>Zweitlogo der Struktureinheit </a:t>
            </a:r>
            <a:br>
              <a:rPr kumimoji="0" lang="de-DE" altLang="de-DE" sz="3000" b="0" i="0" u="none" strike="noStrike" cap="none" normalizeH="0" baseline="0">
                <a:ln>
                  <a:noFill/>
                </a:ln>
                <a:solidFill>
                  <a:srgbClr val="FFFFFF"/>
                </a:solidFill>
                <a:effectLst/>
                <a:latin typeface="Open Sans" panose="020B0606030504020204" pitchFamily="34" charset="0"/>
              </a:rPr>
            </a:br>
            <a:r>
              <a:rPr kumimoji="0" lang="de-DE" altLang="de-DE" sz="3000" b="0" i="0" u="none" strike="noStrike" cap="none" normalizeH="0" baseline="0">
                <a:ln>
                  <a:noFill/>
                </a:ln>
                <a:solidFill>
                  <a:srgbClr val="FFFFFF"/>
                </a:solidFill>
                <a:effectLst/>
                <a:latin typeface="Open Sans" panose="020B0606030504020204" pitchFamily="34" charset="0"/>
              </a:rPr>
              <a:t>an der TU Dresden</a:t>
            </a:r>
            <a:endParaRPr kumimoji="0" lang="de-DE" altLang="de-DE" sz="1800" b="0" i="0" u="none" strike="noStrike" cap="none" normalizeH="0" baseline="0">
              <a:ln>
                <a:noFill/>
              </a:ln>
              <a:solidFill>
                <a:schemeClr val="tx1"/>
              </a:solidFill>
              <a:effectLst/>
              <a:latin typeface="Arial" panose="020B0604020202020204" pitchFamily="34" charset="0"/>
            </a:endParaRPr>
          </a:p>
        </p:txBody>
      </p:sp>
      <p:pic>
        <p:nvPicPr>
          <p:cNvPr id="3080" name="Picture 8" descr="TUD_Logo_weiss_22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55700" y="1223963"/>
            <a:ext cx="5813425" cy="1687512"/>
          </a:xfrm>
          <a:prstGeom prst="rect">
            <a:avLst/>
          </a:prstGeom>
          <a:noFill/>
          <a:ln>
            <a:noFill/>
          </a:ln>
          <a:effectLst/>
          <a:extLst>
            <a:ext uri="{909E8E84-426E-40DD-AFC4-6F175D3DCCD1}">
              <a14:hiddenFill xmlns:a14="http://schemas.microsoft.com/office/drawing/2010/main">
                <a:solidFill>
                  <a:srgbClr val="0069B4"/>
                </a:solidFill>
              </a14:hiddenFill>
            </a:ext>
            <a:ext uri="{91240B29-F687-4F45-9708-019B960494DF}">
              <a14:hiddenLine xmlns:a14="http://schemas.microsoft.com/office/drawing/2010/main" w="25400" algn="ctr">
                <a:solidFill>
                  <a:srgbClr val="0B2A51"/>
                </a:solidFill>
                <a:miter lim="800000"/>
                <a:headEnd/>
                <a:tailEnd/>
              </a14:hiddenLine>
            </a:ext>
            <a:ext uri="{AF507438-7753-43E0-B8FC-AC1667EBCBE1}">
              <a14:hiddenEffects xmlns:a14="http://schemas.microsoft.com/office/drawing/2010/main">
                <a:effectLst>
                  <a:outerShdw dist="35921" dir="2700000" algn="ctr" rotWithShape="0">
                    <a:srgbClr val="0B2A51"/>
                  </a:outerShdw>
                </a:effectLst>
              </a14:hiddenEffects>
            </a:ext>
          </a:extLst>
        </p:spPr>
      </p:pic>
      <p:pic>
        <p:nvPicPr>
          <p:cNvPr id="11" name="Picture 5"/>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3176737" y="28190093"/>
            <a:ext cx="2667901" cy="1297720"/>
          </a:xfrm>
          <a:prstGeom prst="rect">
            <a:avLst/>
          </a:prstGeom>
          <a:noFill/>
          <a:ln>
            <a:noFill/>
          </a:ln>
          <a:effectLst/>
          <a:extLst>
            <a:ext uri="{909E8E84-426E-40DD-AFC4-6F175D3DCCD1}">
              <a14:hiddenFill xmlns:a14="http://schemas.microsoft.com/office/drawing/2010/main">
                <a:solidFill>
                  <a:srgbClr val="0069B4"/>
                </a:solidFill>
              </a14:hiddenFill>
            </a:ext>
            <a:ext uri="{91240B29-F687-4F45-9708-019B960494DF}">
              <a14:hiddenLine xmlns:a14="http://schemas.microsoft.com/office/drawing/2010/main" w="25400" algn="ctr">
                <a:solidFill>
                  <a:srgbClr val="0B2A51"/>
                </a:solidFill>
                <a:miter lim="800000"/>
                <a:headEnd/>
                <a:tailEnd/>
              </a14:hiddenLine>
            </a:ext>
            <a:ext uri="{AF507438-7753-43E0-B8FC-AC1667EBCBE1}">
              <a14:hiddenEffects xmlns:a14="http://schemas.microsoft.com/office/drawing/2010/main">
                <a:effectLst>
                  <a:outerShdw dist="35921" dir="2700000" algn="ctr" rotWithShape="0">
                    <a:srgbClr val="0B2A51"/>
                  </a:outerShdw>
                </a:effectLst>
              </a14:hiddenEffects>
            </a:ext>
          </a:extLst>
        </p:spPr>
      </p:pic>
    </p:spTree>
    <p:extLst>
      <p:ext uri="{BB962C8B-B14F-4D97-AF65-F5344CB8AC3E}">
        <p14:creationId xmlns:p14="http://schemas.microsoft.com/office/powerpoint/2010/main" val="2474848475"/>
      </p:ext>
    </p:extLst>
  </p:cSld>
  <p:clrMapOvr>
    <a:masterClrMapping/>
  </p:clrMapOvr>
  <p:extLst>
    <p:ext uri="{DCECCB84-F9BA-43D5-87BE-67443E8EF086}">
      <p15:sldGuideLst xmlns:p15="http://schemas.microsoft.com/office/powerpoint/2012/main">
        <p15:guide id="1" orient="horz" pos="2664" userDrawn="1">
          <p15:clr>
            <a:srgbClr val="FBAE40"/>
          </p15:clr>
        </p15:guide>
        <p15:guide id="2" orient="horz" pos="1702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u-Weiss">
    <p:spTree>
      <p:nvGrpSpPr>
        <p:cNvPr id="1" name=""/>
        <p:cNvGrpSpPr/>
        <p:nvPr/>
      </p:nvGrpSpPr>
      <p:grpSpPr>
        <a:xfrm>
          <a:off x="0" y="0"/>
          <a:ext cx="0" cy="0"/>
          <a:chOff x="0" y="0"/>
          <a:chExt cx="0" cy="0"/>
        </a:xfrm>
      </p:grpSpPr>
      <p:sp>
        <p:nvSpPr>
          <p:cNvPr id="11" name="Rectangle 2"/>
          <p:cNvSpPr>
            <a:spLocks noChangeAspect="1" noChangeArrowheads="1"/>
          </p:cNvSpPr>
          <p:nvPr userDrawn="1"/>
        </p:nvSpPr>
        <p:spPr bwMode="auto">
          <a:xfrm>
            <a:off x="-3175" y="0"/>
            <a:ext cx="21432838" cy="4265634"/>
          </a:xfrm>
          <a:prstGeom prst="rect">
            <a:avLst/>
          </a:prstGeom>
          <a:solidFill>
            <a:srgbClr val="0B2A51"/>
          </a:solidFill>
          <a:ln>
            <a:noFill/>
          </a:ln>
          <a:effectLst/>
          <a:extLst>
            <a:ext uri="{91240B29-F687-4F45-9708-019B960494DF}">
              <a14:hiddenLine xmlns:a14="http://schemas.microsoft.com/office/drawing/2010/main" w="25400" algn="ctr">
                <a:solidFill>
                  <a:srgbClr val="0B2A51"/>
                </a:solidFill>
                <a:miter lim="800000"/>
                <a:headEnd/>
                <a:tailEnd/>
              </a14:hiddenLine>
            </a:ext>
            <a:ext uri="{AF507438-7753-43E0-B8FC-AC1667EBCBE1}">
              <a14:hiddenEffects xmlns:a14="http://schemas.microsoft.com/office/drawing/2010/main">
                <a:effectLst>
                  <a:outerShdw dist="35921" dir="2700000" algn="ctr" rotWithShape="0">
                    <a:srgbClr val="0B2A51"/>
                  </a:outerShdw>
                </a:effectLst>
              </a14:hiddenEffects>
            </a:ext>
          </a:extLst>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700" b="0" i="0" u="none" strike="noStrike" cap="none" normalizeH="0" baseline="0">
                <a:ln>
                  <a:noFill/>
                </a:ln>
                <a:solidFill>
                  <a:srgbClr val="0B2A51"/>
                </a:solidFill>
                <a:effectLst/>
                <a:latin typeface="Open Sans" panose="020B0606030504020204" pitchFamily="34" charset="0"/>
              </a:rPr>
              <a:t> </a:t>
            </a:r>
            <a:endParaRPr kumimoji="0" lang="de-DE" altLang="de-DE" sz="1800" b="0" i="0" u="none" strike="noStrike" cap="none" normalizeH="0" baseline="0">
              <a:ln>
                <a:noFill/>
              </a:ln>
              <a:solidFill>
                <a:schemeClr val="tx1"/>
              </a:solidFill>
              <a:effectLst/>
              <a:latin typeface="Arial" panose="020B0604020202020204" pitchFamily="34" charset="0"/>
            </a:endParaRPr>
          </a:p>
        </p:txBody>
      </p:sp>
      <p:pic>
        <p:nvPicPr>
          <p:cNvPr id="4100" name="Picture 4" descr="TUD_Logo_weiss_22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57288" y="1250950"/>
            <a:ext cx="5813425" cy="1687513"/>
          </a:xfrm>
          <a:prstGeom prst="rect">
            <a:avLst/>
          </a:prstGeom>
          <a:noFill/>
          <a:ln>
            <a:noFill/>
          </a:ln>
          <a:effectLst/>
          <a:extLst>
            <a:ext uri="{909E8E84-426E-40DD-AFC4-6F175D3DCCD1}">
              <a14:hiddenFill xmlns:a14="http://schemas.microsoft.com/office/drawing/2010/main">
                <a:solidFill>
                  <a:srgbClr val="0069B4"/>
                </a:solidFill>
              </a14:hiddenFill>
            </a:ext>
            <a:ext uri="{91240B29-F687-4F45-9708-019B960494DF}">
              <a14:hiddenLine xmlns:a14="http://schemas.microsoft.com/office/drawing/2010/main" w="25400" algn="ctr">
                <a:solidFill>
                  <a:srgbClr val="0B2A51"/>
                </a:solidFill>
                <a:miter lim="800000"/>
                <a:headEnd/>
                <a:tailEnd/>
              </a14:hiddenLine>
            </a:ext>
            <a:ext uri="{AF507438-7753-43E0-B8FC-AC1667EBCBE1}">
              <a14:hiddenEffects xmlns:a14="http://schemas.microsoft.com/office/drawing/2010/main">
                <a:effectLst>
                  <a:outerShdw dist="35921" dir="2700000" algn="ctr" rotWithShape="0">
                    <a:srgbClr val="0B2A51"/>
                  </a:outerShdw>
                </a:effectLst>
              </a14:hiddenEffects>
            </a:ext>
          </a:extLst>
        </p:spPr>
      </p:pic>
    </p:spTree>
    <p:extLst>
      <p:ext uri="{BB962C8B-B14F-4D97-AF65-F5344CB8AC3E}">
        <p14:creationId xmlns:p14="http://schemas.microsoft.com/office/powerpoint/2010/main" val="3265950131"/>
      </p:ext>
    </p:extLst>
  </p:cSld>
  <p:clrMapOvr>
    <a:masterClrMapping/>
  </p:clrMapOvr>
  <p:extLst>
    <p:ext uri="{DCECCB84-F9BA-43D5-87BE-67443E8EF086}">
      <p15:sldGuideLst xmlns:p15="http://schemas.microsoft.com/office/powerpoint/2012/main">
        <p15:guide id="1" orient="horz" pos="2686"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57959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overleaf.com/latex/templates/an-unofficial-trb-poster-template-for-southwest-jiaotong-university/qzrbzrbgkmtj" TargetMode="External"/><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6081BB23-0B5A-9962-16ED-F9980C004618}"/>
            </a:ext>
          </a:extLst>
        </p:cNvPr>
        <p:cNvGrpSpPr/>
        <p:nvPr/>
      </p:nvGrpSpPr>
      <p:grpSpPr>
        <a:xfrm>
          <a:off x="0" y="0"/>
          <a:ext cx="0" cy="0"/>
          <a:chOff x="0" y="0"/>
          <a:chExt cx="0" cy="0"/>
        </a:xfrm>
      </p:grpSpPr>
      <p:sp>
        <p:nvSpPr>
          <p:cNvPr id="14" name="Rechteck 13">
            <a:extLst>
              <a:ext uri="{FF2B5EF4-FFF2-40B4-BE49-F238E27FC236}">
                <a16:creationId xmlns:a16="http://schemas.microsoft.com/office/drawing/2014/main" xmlns="" id="{4C419BAF-1793-22C4-2485-593306D3D5C9}"/>
              </a:ext>
            </a:extLst>
          </p:cNvPr>
          <p:cNvSpPr/>
          <p:nvPr/>
        </p:nvSpPr>
        <p:spPr>
          <a:xfrm>
            <a:off x="987561" y="23860575"/>
            <a:ext cx="9405426" cy="456750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a:t>Small </a:t>
            </a:r>
            <a:r>
              <a:rPr lang="de-DE" dirty="0" err="1"/>
              <a:t>pic</a:t>
            </a:r>
            <a:endParaRPr lang="de-DE" dirty="0"/>
          </a:p>
        </p:txBody>
      </p:sp>
      <p:sp>
        <p:nvSpPr>
          <p:cNvPr id="4" name="Text Box 4">
            <a:extLst>
              <a:ext uri="{FF2B5EF4-FFF2-40B4-BE49-F238E27FC236}">
                <a16:creationId xmlns:a16="http://schemas.microsoft.com/office/drawing/2014/main" xmlns="" id="{708BF9BE-3A58-0EEB-70EA-DDA69FD92DA6}"/>
              </a:ext>
            </a:extLst>
          </p:cNvPr>
          <p:cNvSpPr txBox="1">
            <a:spLocks noChangeArrowheads="1"/>
          </p:cNvSpPr>
          <p:nvPr/>
        </p:nvSpPr>
        <p:spPr bwMode="auto">
          <a:xfrm>
            <a:off x="16647459" y="28934214"/>
            <a:ext cx="4736166" cy="1340999"/>
          </a:xfrm>
          <a:prstGeom prst="rect">
            <a:avLst/>
          </a:prstGeom>
          <a:noFill/>
          <a:ln>
            <a:noFill/>
          </a:ln>
          <a:effectLst/>
          <a:extLst>
            <a:ext uri="{909E8E84-426E-40DD-AFC4-6F175D3DCCD1}">
              <a14:hiddenFill xmlns:a14="http://schemas.microsoft.com/office/drawing/2010/main">
                <a:solidFill>
                  <a:srgbClr val="0069B4"/>
                </a:solidFill>
              </a14:hiddenFill>
            </a:ext>
            <a:ext uri="{91240B29-F687-4F45-9708-019B960494DF}">
              <a14:hiddenLine xmlns:a14="http://schemas.microsoft.com/office/drawing/2010/main" w="25400" algn="ctr">
                <a:solidFill>
                  <a:srgbClr val="0B2A51"/>
                </a:solidFill>
                <a:miter lim="800000"/>
                <a:headEnd/>
                <a:tailEnd/>
              </a14:hiddenLine>
            </a:ext>
            <a:ext uri="{AF507438-7753-43E0-B8FC-AC1667EBCBE1}">
              <a14:hiddenEffects xmlns:a14="http://schemas.microsoft.com/office/drawing/2010/main">
                <a:effectLst>
                  <a:outerShdw dist="35921" dir="2700000" algn="ctr" rotWithShape="0">
                    <a:srgbClr val="0B2A51"/>
                  </a:outerShdw>
                </a:effectLst>
              </a14:hiddenEffects>
            </a:ext>
          </a:extLst>
        </p:spPr>
        <p:txBody>
          <a:bodyPr vert="horz" wrap="square" lIns="36576" tIns="36576" rIns="36576" bIns="36576"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5000"/>
              </a:spcAft>
              <a:buClrTx/>
              <a:buSzTx/>
              <a:buFontTx/>
              <a:buNone/>
              <a:tabLst/>
            </a:pPr>
            <a:r>
              <a:rPr kumimoji="0" lang="de-DE" altLang="de-DE" sz="2400" b="1" i="0" u="none" strike="noStrike" cap="none" normalizeH="0" baseline="0" dirty="0">
                <a:ln>
                  <a:noFill/>
                </a:ln>
                <a:solidFill>
                  <a:schemeClr val="bg1"/>
                </a:solidFill>
                <a:effectLst/>
                <a:latin typeface="Open Sans" panose="020B0606030504020204" pitchFamily="34" charset="0"/>
              </a:rPr>
              <a:t/>
            </a:r>
            <a:br>
              <a:rPr kumimoji="0" lang="de-DE" altLang="de-DE" sz="2400" b="1" i="0" u="none" strike="noStrike" cap="none" normalizeH="0" baseline="0" dirty="0">
                <a:ln>
                  <a:noFill/>
                </a:ln>
                <a:solidFill>
                  <a:schemeClr val="bg1"/>
                </a:solidFill>
                <a:effectLst/>
                <a:latin typeface="Open Sans" panose="020B0606030504020204" pitchFamily="34" charset="0"/>
              </a:rPr>
            </a:br>
            <a:r>
              <a:rPr kumimoji="0" lang="de-DE" altLang="de-DE" sz="2400" b="1" i="0" u="none" strike="noStrike" cap="none" normalizeH="0" baseline="0" dirty="0" smtClean="0">
                <a:ln>
                  <a:noFill/>
                </a:ln>
                <a:solidFill>
                  <a:schemeClr val="bg1"/>
                </a:solidFill>
                <a:effectLst/>
                <a:latin typeface="Open Sans" panose="020B0606030504020204" pitchFamily="34" charset="0"/>
              </a:rPr>
              <a:t>your.email@example.com</a:t>
            </a:r>
            <a:endParaRPr kumimoji="0" lang="de-DE" altLang="de-DE" sz="2400" b="1" i="0" u="none" strike="noStrike" cap="none" normalizeH="0" baseline="0" dirty="0">
              <a:ln>
                <a:noFill/>
              </a:ln>
              <a:solidFill>
                <a:schemeClr val="bg1"/>
              </a:solidFill>
              <a:effectLst/>
              <a:latin typeface="Open Sans" panose="020B0606030504020204" pitchFamily="34" charset="0"/>
            </a:endParaRPr>
          </a:p>
        </p:txBody>
      </p:sp>
      <p:grpSp>
        <p:nvGrpSpPr>
          <p:cNvPr id="18" name="Gruppieren 17">
            <a:extLst>
              <a:ext uri="{FF2B5EF4-FFF2-40B4-BE49-F238E27FC236}">
                <a16:creationId xmlns:a16="http://schemas.microsoft.com/office/drawing/2014/main" xmlns="" id="{FE2FB8DC-89CE-E292-15F1-A9115B79D5B6}"/>
              </a:ext>
            </a:extLst>
          </p:cNvPr>
          <p:cNvGrpSpPr/>
          <p:nvPr/>
        </p:nvGrpSpPr>
        <p:grpSpPr>
          <a:xfrm>
            <a:off x="16599282" y="896995"/>
            <a:ext cx="4294640" cy="1907356"/>
            <a:chOff x="11847400" y="971799"/>
            <a:chExt cx="4294640" cy="1907356"/>
          </a:xfrm>
        </p:grpSpPr>
        <p:sp>
          <p:nvSpPr>
            <p:cNvPr id="11" name="Rechteck 10">
              <a:extLst>
                <a:ext uri="{FF2B5EF4-FFF2-40B4-BE49-F238E27FC236}">
                  <a16:creationId xmlns:a16="http://schemas.microsoft.com/office/drawing/2014/main" xmlns="" id="{DF5912E1-F5D5-56EC-0C90-FD4F05427B83}"/>
                </a:ext>
              </a:extLst>
            </p:cNvPr>
            <p:cNvSpPr/>
            <p:nvPr/>
          </p:nvSpPr>
          <p:spPr>
            <a:xfrm>
              <a:off x="11847400" y="971799"/>
              <a:ext cx="4294640" cy="1907356"/>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026" name="Picture 2">
              <a:extLst>
                <a:ext uri="{FF2B5EF4-FFF2-40B4-BE49-F238E27FC236}">
                  <a16:creationId xmlns:a16="http://schemas.microsoft.com/office/drawing/2014/main" xmlns="" id="{669F3BE3-1368-7754-37B4-7691D66581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0142" y="1042165"/>
              <a:ext cx="4249155" cy="1836990"/>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Text Box 2">
            <a:extLst>
              <a:ext uri="{FF2B5EF4-FFF2-40B4-BE49-F238E27FC236}">
                <a16:creationId xmlns:a16="http://schemas.microsoft.com/office/drawing/2014/main" xmlns="" id="{D353A340-A8DA-00AF-9F1B-895F0ACF10EB}"/>
              </a:ext>
            </a:extLst>
          </p:cNvPr>
          <p:cNvSpPr txBox="1">
            <a:spLocks noChangeArrowheads="1"/>
          </p:cNvSpPr>
          <p:nvPr/>
        </p:nvSpPr>
        <p:spPr bwMode="auto">
          <a:xfrm>
            <a:off x="850403" y="526226"/>
            <a:ext cx="15528115" cy="2862434"/>
          </a:xfrm>
          <a:prstGeom prst="rect">
            <a:avLst/>
          </a:prstGeom>
          <a:noFill/>
          <a:ln>
            <a:noFill/>
          </a:ln>
          <a:effectLst/>
          <a:extLst>
            <a:ext uri="{909E8E84-426E-40DD-AFC4-6F175D3DCCD1}">
              <a14:hiddenFill xmlns:a14="http://schemas.microsoft.com/office/drawing/2010/main">
                <a:solidFill>
                  <a:srgbClr val="0069B4"/>
                </a:solidFill>
              </a14:hiddenFill>
            </a:ext>
            <a:ext uri="{91240B29-F687-4F45-9708-019B960494DF}">
              <a14:hiddenLine xmlns:a14="http://schemas.microsoft.com/office/drawing/2010/main" w="25400" algn="ctr">
                <a:solidFill>
                  <a:srgbClr val="0B2A51"/>
                </a:solidFill>
                <a:miter lim="800000"/>
                <a:headEnd/>
                <a:tailEnd/>
              </a14:hiddenLine>
            </a:ext>
            <a:ext uri="{AF507438-7753-43E0-B8FC-AC1667EBCBE1}">
              <a14:hiddenEffects xmlns:a14="http://schemas.microsoft.com/office/drawing/2010/main">
                <a:effectLst>
                  <a:outerShdw dist="35921" dir="2700000" algn="ctr" rotWithShape="0">
                    <a:srgbClr val="0B2A5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1600"/>
              </a:spcAft>
              <a:buClrTx/>
              <a:buSzTx/>
              <a:buFontTx/>
              <a:buNone/>
              <a:tabLst/>
            </a:pPr>
            <a:r>
              <a:rPr kumimoji="0" lang="de-DE" altLang="de-DE" sz="4600" b="1" i="0" u="none" strike="noStrike" cap="none" normalizeH="0" baseline="0" dirty="0" smtClean="0">
                <a:ln>
                  <a:noFill/>
                </a:ln>
                <a:solidFill>
                  <a:schemeClr val="bg1"/>
                </a:solidFill>
                <a:effectLst/>
                <a:latin typeface="Open Sans" panose="020B0606030504020204" pitchFamily="34" charset="0"/>
              </a:rPr>
              <a:t>Title </a:t>
            </a:r>
          </a:p>
          <a:p>
            <a:pPr marL="0" marR="0" lvl="0" indent="0" algn="l" defTabSz="914400" rtl="0" eaLnBrk="0" fontAlgn="base" latinLnBrk="0" hangingPunct="0">
              <a:lnSpc>
                <a:spcPct val="100000"/>
              </a:lnSpc>
              <a:spcBef>
                <a:spcPct val="0"/>
              </a:spcBef>
              <a:spcAft>
                <a:spcPts val="1600"/>
              </a:spcAft>
              <a:buClrTx/>
              <a:buSzTx/>
              <a:buFontTx/>
              <a:buNone/>
              <a:tabLst/>
            </a:pPr>
            <a:r>
              <a:rPr lang="de-DE" altLang="de-DE" sz="2400" dirty="0" smtClean="0">
                <a:solidFill>
                  <a:schemeClr val="bg1"/>
                </a:solidFill>
                <a:latin typeface="Open Sans" panose="020B0606030504020204" pitchFamily="34" charset="0"/>
              </a:rPr>
              <a:t>Names </a:t>
            </a:r>
            <a:r>
              <a:rPr lang="de-DE" altLang="de-DE" sz="2400" dirty="0">
                <a:solidFill>
                  <a:schemeClr val="bg1"/>
                </a:solidFill>
                <a:latin typeface="Open Sans" panose="020B0606030504020204" pitchFamily="34" charset="0"/>
              </a:rPr>
              <a:t>of Authors, </a:t>
            </a:r>
            <a:endParaRPr lang="de-DE" altLang="de-DE" sz="2400" dirty="0" smtClean="0">
              <a:solidFill>
                <a:schemeClr val="bg1"/>
              </a:solidFill>
              <a:latin typeface="Open Sans" panose="020B0606030504020204" pitchFamily="34" charset="0"/>
            </a:endParaRPr>
          </a:p>
          <a:p>
            <a:pPr marL="0" marR="0" lvl="0" indent="0" algn="l" defTabSz="914400" rtl="0" eaLnBrk="0" fontAlgn="base" latinLnBrk="0" hangingPunct="0">
              <a:lnSpc>
                <a:spcPct val="100000"/>
              </a:lnSpc>
              <a:spcBef>
                <a:spcPct val="0"/>
              </a:spcBef>
              <a:spcAft>
                <a:spcPts val="1600"/>
              </a:spcAft>
              <a:buClrTx/>
              <a:buSzTx/>
              <a:buFontTx/>
              <a:buNone/>
              <a:tabLst/>
            </a:pPr>
            <a:r>
              <a:rPr lang="de-DE" altLang="de-DE" sz="2400" dirty="0" smtClean="0">
                <a:solidFill>
                  <a:schemeClr val="bg1"/>
                </a:solidFill>
                <a:latin typeface="Open Sans" panose="020B0606030504020204" pitchFamily="34" charset="0"/>
              </a:rPr>
              <a:t>Affiliations</a:t>
            </a:r>
          </a:p>
          <a:p>
            <a:pPr marL="0" marR="0" lvl="0" indent="0" algn="l" defTabSz="914400" rtl="0" eaLnBrk="0" fontAlgn="base" latinLnBrk="0" hangingPunct="0">
              <a:lnSpc>
                <a:spcPct val="100000"/>
              </a:lnSpc>
              <a:spcBef>
                <a:spcPct val="0"/>
              </a:spcBef>
              <a:spcAft>
                <a:spcPts val="1600"/>
              </a:spcAft>
              <a:buClrTx/>
              <a:buSzTx/>
              <a:buFontTx/>
              <a:buNone/>
              <a:tabLst/>
            </a:pPr>
            <a:endParaRPr kumimoji="0" lang="de-DE" altLang="de-DE" sz="2400" b="0" i="0" u="none" strike="noStrike" cap="none" normalizeH="0" baseline="0" dirty="0">
              <a:ln>
                <a:noFill/>
              </a:ln>
              <a:solidFill>
                <a:schemeClr val="bg1"/>
              </a:solidFill>
              <a:effectLst/>
              <a:latin typeface="Open Sans" panose="020B0606030504020204" pitchFamily="34" charset="0"/>
            </a:endParaRPr>
          </a:p>
          <a:p>
            <a:pPr marL="0" marR="0" lvl="0" indent="0" algn="l" defTabSz="914400" rtl="0" eaLnBrk="0" fontAlgn="base" latinLnBrk="0" hangingPunct="0">
              <a:lnSpc>
                <a:spcPct val="100000"/>
              </a:lnSpc>
              <a:spcBef>
                <a:spcPct val="0"/>
              </a:spcBef>
              <a:spcAft>
                <a:spcPts val="1600"/>
              </a:spcAft>
              <a:buClrTx/>
              <a:buSzTx/>
              <a:buFontTx/>
              <a:buNone/>
              <a:tabLst/>
            </a:pPr>
            <a:r>
              <a:rPr kumimoji="0" lang="de-DE" altLang="de-DE" sz="2400" b="0" i="0" u="none" strike="noStrike" cap="none" normalizeH="0" baseline="0" dirty="0" smtClean="0">
                <a:ln>
                  <a:noFill/>
                </a:ln>
                <a:solidFill>
                  <a:schemeClr val="bg1"/>
                </a:solidFill>
                <a:effectLst/>
                <a:latin typeface="Open Sans" panose="020B0606030504020204" pitchFamily="34" charset="0"/>
              </a:rPr>
              <a:t>Poster ID</a:t>
            </a:r>
            <a:endParaRPr kumimoji="0" lang="de-DE" altLang="de-DE" sz="1800" b="0" i="0" u="none" strike="noStrike" cap="none" normalizeH="0" baseline="0" dirty="0">
              <a:ln>
                <a:noFill/>
              </a:ln>
              <a:solidFill>
                <a:schemeClr val="bg1"/>
              </a:solidFill>
              <a:effectLst/>
              <a:latin typeface="Arial" panose="020B0604020202020204" pitchFamily="34" charset="0"/>
            </a:endParaRPr>
          </a:p>
        </p:txBody>
      </p:sp>
      <p:sp>
        <p:nvSpPr>
          <p:cNvPr id="10" name="Text Box 4">
            <a:extLst>
              <a:ext uri="{FF2B5EF4-FFF2-40B4-BE49-F238E27FC236}">
                <a16:creationId xmlns:a16="http://schemas.microsoft.com/office/drawing/2014/main" xmlns="" id="{A6966D03-6489-BE38-29B0-053F437F0D5E}"/>
              </a:ext>
            </a:extLst>
          </p:cNvPr>
          <p:cNvSpPr txBox="1">
            <a:spLocks noChangeArrowheads="1"/>
          </p:cNvSpPr>
          <p:nvPr/>
        </p:nvSpPr>
        <p:spPr bwMode="auto">
          <a:xfrm>
            <a:off x="933773" y="4425719"/>
            <a:ext cx="9405426" cy="13691586"/>
          </a:xfrm>
          <a:prstGeom prst="rect">
            <a:avLst/>
          </a:prstGeom>
          <a:noFill/>
          <a:ln>
            <a:noFill/>
          </a:ln>
          <a:effectLst/>
          <a:extLst>
            <a:ext uri="{909E8E84-426E-40DD-AFC4-6F175D3DCCD1}">
              <a14:hiddenFill xmlns:a14="http://schemas.microsoft.com/office/drawing/2010/main">
                <a:solidFill>
                  <a:srgbClr val="0069B4"/>
                </a:solidFill>
              </a14:hiddenFill>
            </a:ext>
            <a:ext uri="{91240B29-F687-4F45-9708-019B960494DF}">
              <a14:hiddenLine xmlns:a14="http://schemas.microsoft.com/office/drawing/2010/main" w="25400" algn="ctr">
                <a:solidFill>
                  <a:srgbClr val="0B2A51"/>
                </a:solidFill>
                <a:miter lim="800000"/>
                <a:headEnd/>
                <a:tailEnd/>
              </a14:hiddenLine>
            </a:ext>
            <a:ext uri="{AF507438-7753-43E0-B8FC-AC1667EBCBE1}">
              <a14:hiddenEffects xmlns:a14="http://schemas.microsoft.com/office/drawing/2010/main">
                <a:effectLst>
                  <a:outerShdw dist="35921" dir="2700000" algn="ctr" rotWithShape="0">
                    <a:srgbClr val="0B2A51"/>
                  </a:outerShdw>
                </a:effectLst>
              </a14:hiddenEffects>
            </a:ext>
          </a:extLst>
        </p:spPr>
        <p:txBody>
          <a:bodyPr vert="horz" wrap="square" lIns="36576" tIns="36576" rIns="36576" bIns="36576" numCol="1" anchor="t" anchorCtr="0" compatLnSpc="1">
            <a:prstTxWarp prst="textNoShape">
              <a:avLst/>
            </a:prstTxWarp>
          </a:bodyPr>
          <a:lstStyle/>
          <a:p>
            <a:pPr algn="ctr"/>
            <a:r>
              <a:rPr lang="en-GB" sz="3200" b="1" dirty="0">
                <a:latin typeface="Arial" panose="020B0604020202020204" pitchFamily="34" charset="0"/>
                <a:cs typeface="Arial" panose="020B0604020202020204" pitchFamily="34" charset="0"/>
              </a:rPr>
              <a:t>Poster sessions at </a:t>
            </a:r>
            <a:r>
              <a:rPr lang="en-GB" sz="3200" b="1" dirty="0" err="1">
                <a:latin typeface="Arial" panose="020B0604020202020204" pitchFamily="34" charset="0"/>
                <a:cs typeface="Arial" panose="020B0604020202020204" pitchFamily="34" charset="0"/>
              </a:rPr>
              <a:t>RailDresden</a:t>
            </a:r>
            <a:r>
              <a:rPr lang="en-GB" sz="3200" b="1" dirty="0">
                <a:latin typeface="Arial" panose="020B0604020202020204" pitchFamily="34" charset="0"/>
                <a:cs typeface="Arial" panose="020B0604020202020204" pitchFamily="34" charset="0"/>
              </a:rPr>
              <a:t> 2025</a:t>
            </a:r>
            <a:endParaRPr lang="en-GB" sz="3200" dirty="0">
              <a:latin typeface="Arial" panose="020B0604020202020204" pitchFamily="34" charset="0"/>
              <a:cs typeface="Arial" panose="020B0604020202020204" pitchFamily="34" charset="0"/>
            </a:endParaRPr>
          </a:p>
          <a:p>
            <a:pPr algn="just"/>
            <a:endParaRPr lang="en-GB" sz="2200" dirty="0" smtClean="0">
              <a:latin typeface="Arial" panose="020B0604020202020204" pitchFamily="34" charset="0"/>
              <a:cs typeface="Arial" panose="020B0604020202020204" pitchFamily="34" charset="0"/>
            </a:endParaRPr>
          </a:p>
          <a:p>
            <a:pPr algn="just"/>
            <a:r>
              <a:rPr lang="en-GB" sz="2200" dirty="0" smtClean="0">
                <a:latin typeface="Arial" panose="020B0604020202020204" pitchFamily="34" charset="0"/>
                <a:cs typeface="Arial" panose="020B0604020202020204" pitchFamily="34" charset="0"/>
              </a:rPr>
              <a:t>1. Poster </a:t>
            </a:r>
            <a:r>
              <a:rPr lang="en-GB" sz="2200" dirty="0">
                <a:latin typeface="Arial" panose="020B0604020202020204" pitchFamily="34" charset="0"/>
                <a:cs typeface="Arial" panose="020B0604020202020204" pitchFamily="34" charset="0"/>
              </a:rPr>
              <a:t>sessions are scheduled for 1 </a:t>
            </a:r>
            <a:r>
              <a:rPr lang="en-GB" sz="2200" dirty="0" smtClean="0">
                <a:latin typeface="Arial" panose="020B0604020202020204" pitchFamily="34" charset="0"/>
                <a:cs typeface="Arial" panose="020B0604020202020204" pitchFamily="34" charset="0"/>
              </a:rPr>
              <a:t>hour, morning of each day. </a:t>
            </a:r>
            <a:endParaRPr lang="en-GB" sz="2200" dirty="0">
              <a:latin typeface="Arial" panose="020B0604020202020204" pitchFamily="34" charset="0"/>
              <a:cs typeface="Arial" panose="020B0604020202020204" pitchFamily="34" charset="0"/>
            </a:endParaRPr>
          </a:p>
          <a:p>
            <a:pPr algn="just"/>
            <a:r>
              <a:rPr lang="en-GB" sz="2200" dirty="0" smtClean="0">
                <a:latin typeface="Arial" panose="020B0604020202020204" pitchFamily="34" charset="0"/>
                <a:cs typeface="Arial" panose="020B0604020202020204" pitchFamily="34" charset="0"/>
              </a:rPr>
              <a:t>2. </a:t>
            </a:r>
            <a:r>
              <a:rPr lang="en-GB" sz="2200" dirty="0" err="1" smtClean="0">
                <a:latin typeface="Arial" panose="020B0604020202020204" pitchFamily="34" charset="0"/>
                <a:cs typeface="Arial" panose="020B0604020202020204" pitchFamily="34" charset="0"/>
              </a:rPr>
              <a:t>RailDresden</a:t>
            </a:r>
            <a:r>
              <a:rPr lang="en-GB" sz="2200" dirty="0" smtClean="0">
                <a:latin typeface="Arial" panose="020B0604020202020204" pitchFamily="34" charset="0"/>
                <a:cs typeface="Arial" panose="020B0604020202020204" pitchFamily="34" charset="0"/>
              </a:rPr>
              <a:t> </a:t>
            </a:r>
            <a:r>
              <a:rPr lang="en-GB" sz="2200" dirty="0">
                <a:latin typeface="Arial" panose="020B0604020202020204" pitchFamily="34" charset="0"/>
                <a:cs typeface="Arial" panose="020B0604020202020204" pitchFamily="34" charset="0"/>
              </a:rPr>
              <a:t>provides a wall for posters and support to hang your posters in the morning before your session. </a:t>
            </a:r>
          </a:p>
          <a:p>
            <a:pPr algn="just"/>
            <a:r>
              <a:rPr lang="en-GB" sz="2200" dirty="0" smtClean="0">
                <a:latin typeface="Arial" panose="020B0604020202020204" pitchFamily="34" charset="0"/>
                <a:cs typeface="Arial" panose="020B0604020202020204" pitchFamily="34" charset="0"/>
              </a:rPr>
              <a:t>3. No </a:t>
            </a:r>
            <a:r>
              <a:rPr lang="en-GB" sz="2200" dirty="0">
                <a:latin typeface="Arial" panose="020B0604020202020204" pitchFamily="34" charset="0"/>
                <a:cs typeface="Arial" panose="020B0604020202020204" pitchFamily="34" charset="0"/>
              </a:rPr>
              <a:t>electrical outlets will be provided.</a:t>
            </a:r>
          </a:p>
          <a:p>
            <a:pPr algn="just"/>
            <a:r>
              <a:rPr lang="en-GB" sz="2200" dirty="0">
                <a:latin typeface="Arial" panose="020B0604020202020204" pitchFamily="34" charset="0"/>
                <a:cs typeface="Arial" panose="020B0604020202020204" pitchFamily="34" charset="0"/>
              </a:rPr>
              <a:t> </a:t>
            </a:r>
            <a:endParaRPr lang="en-GB" sz="2200" dirty="0" smtClean="0">
              <a:latin typeface="Arial" panose="020B0604020202020204" pitchFamily="34" charset="0"/>
              <a:cs typeface="Arial" panose="020B0604020202020204" pitchFamily="34" charset="0"/>
            </a:endParaRPr>
          </a:p>
          <a:p>
            <a:pPr algn="just"/>
            <a:endParaRPr lang="en-GB" sz="2200" dirty="0">
              <a:latin typeface="Arial" panose="020B0604020202020204" pitchFamily="34" charset="0"/>
              <a:cs typeface="Arial" panose="020B0604020202020204" pitchFamily="34" charset="0"/>
            </a:endParaRPr>
          </a:p>
          <a:p>
            <a:pPr algn="ctr"/>
            <a:r>
              <a:rPr lang="en-GB" sz="3200" b="1" dirty="0">
                <a:latin typeface="Arial" panose="020B0604020202020204" pitchFamily="34" charset="0"/>
                <a:cs typeface="Arial" panose="020B0604020202020204" pitchFamily="34" charset="0"/>
              </a:rPr>
              <a:t>What should authors bring? </a:t>
            </a:r>
          </a:p>
          <a:p>
            <a:pPr algn="just"/>
            <a:endParaRPr lang="en-GB" sz="2200" dirty="0" smtClean="0">
              <a:latin typeface="Arial" panose="020B0604020202020204" pitchFamily="34" charset="0"/>
              <a:cs typeface="Arial" panose="020B0604020202020204" pitchFamily="34" charset="0"/>
            </a:endParaRPr>
          </a:p>
          <a:p>
            <a:pPr algn="just"/>
            <a:r>
              <a:rPr lang="en-GB" sz="2200" dirty="0" smtClean="0">
                <a:latin typeface="Arial" panose="020B0604020202020204" pitchFamily="34" charset="0"/>
                <a:cs typeface="Arial" panose="020B0604020202020204" pitchFamily="34" charset="0"/>
              </a:rPr>
              <a:t>1</a:t>
            </a:r>
            <a:r>
              <a:rPr lang="en-GB" sz="2200" dirty="0">
                <a:latin typeface="Arial" panose="020B0604020202020204" pitchFamily="34" charset="0"/>
                <a:cs typeface="Arial" panose="020B0604020202020204" pitchFamily="34" charset="0"/>
              </a:rPr>
              <a:t>. A printed single sheet poster made of poster paper or similar material, approximately 841x594mm in size (A1, vertical orientation).</a:t>
            </a:r>
          </a:p>
          <a:p>
            <a:pPr algn="just"/>
            <a:r>
              <a:rPr lang="en-GB" sz="2200" dirty="0">
                <a:latin typeface="Arial" panose="020B0604020202020204" pitchFamily="34" charset="0"/>
                <a:cs typeface="Arial" panose="020B0604020202020204" pitchFamily="34" charset="0"/>
              </a:rPr>
              <a:t>2. Bring tape or other materials as determined necessary to hang your poster.</a:t>
            </a:r>
          </a:p>
          <a:p>
            <a:pPr algn="just"/>
            <a:r>
              <a:rPr lang="en-GB" sz="2200" dirty="0">
                <a:latin typeface="Arial" panose="020B0604020202020204" pitchFamily="34" charset="0"/>
                <a:cs typeface="Arial" panose="020B0604020202020204" pitchFamily="34" charset="0"/>
              </a:rPr>
              <a:t>3. Authors may bring additional written material of a non-commercial nature that supplements the material presented on the poster.</a:t>
            </a:r>
          </a:p>
          <a:p>
            <a:pPr algn="just"/>
            <a:r>
              <a:rPr lang="en-GB" sz="2200" dirty="0">
                <a:latin typeface="Arial" panose="020B0604020202020204" pitchFamily="34" charset="0"/>
                <a:cs typeface="Arial" panose="020B0604020202020204" pitchFamily="34" charset="0"/>
              </a:rPr>
              <a:t> </a:t>
            </a:r>
            <a:endParaRPr lang="en-GB" sz="2200" dirty="0" smtClean="0">
              <a:latin typeface="Arial" panose="020B0604020202020204" pitchFamily="34" charset="0"/>
              <a:cs typeface="Arial" panose="020B0604020202020204" pitchFamily="34" charset="0"/>
            </a:endParaRPr>
          </a:p>
          <a:p>
            <a:pPr algn="just"/>
            <a:endParaRPr lang="en-GB" sz="2200" dirty="0">
              <a:latin typeface="Arial" panose="020B0604020202020204" pitchFamily="34" charset="0"/>
              <a:cs typeface="Arial" panose="020B0604020202020204" pitchFamily="34" charset="0"/>
            </a:endParaRPr>
          </a:p>
          <a:p>
            <a:pPr algn="ctr"/>
            <a:r>
              <a:rPr lang="en-GB" sz="3200" b="1" dirty="0">
                <a:latin typeface="Arial" panose="020B0604020202020204" pitchFamily="34" charset="0"/>
                <a:cs typeface="Arial" panose="020B0604020202020204" pitchFamily="34" charset="0"/>
              </a:rPr>
              <a:t>Poster design </a:t>
            </a:r>
            <a:r>
              <a:rPr lang="en-GB" sz="3200" b="1" dirty="0" smtClean="0">
                <a:latin typeface="Arial" panose="020B0604020202020204" pitchFamily="34" charset="0"/>
                <a:cs typeface="Arial" panose="020B0604020202020204" pitchFamily="34" charset="0"/>
              </a:rPr>
              <a:t>guidelines</a:t>
            </a:r>
            <a:endParaRPr lang="en-GB" sz="3200" b="1" dirty="0">
              <a:latin typeface="Arial" panose="020B0604020202020204" pitchFamily="34" charset="0"/>
              <a:cs typeface="Arial" panose="020B0604020202020204" pitchFamily="34" charset="0"/>
            </a:endParaRPr>
          </a:p>
          <a:p>
            <a:pPr algn="just"/>
            <a:endParaRPr lang="en-GB" sz="2200" dirty="0" smtClean="0">
              <a:latin typeface="Arial" panose="020B0604020202020204" pitchFamily="34" charset="0"/>
              <a:cs typeface="Arial" panose="020B0604020202020204" pitchFamily="34" charset="0"/>
            </a:endParaRPr>
          </a:p>
          <a:p>
            <a:pPr algn="just"/>
            <a:r>
              <a:rPr lang="en-GB" sz="2200" dirty="0" smtClean="0">
                <a:latin typeface="Arial" panose="020B0604020202020204" pitchFamily="34" charset="0"/>
                <a:cs typeface="Arial" panose="020B0604020202020204" pitchFamily="34" charset="0"/>
              </a:rPr>
              <a:t>1</a:t>
            </a:r>
            <a:r>
              <a:rPr lang="en-GB" sz="2200" dirty="0">
                <a:latin typeface="Arial" panose="020B0604020202020204" pitchFamily="34" charset="0"/>
                <a:cs typeface="Arial" panose="020B0604020202020204" pitchFamily="34" charset="0"/>
              </a:rPr>
              <a:t>. Prepare poster on a single sheet of paper or similarly flexible material. The poster should be about 841x594mm in size (A1, vertical orientation).</a:t>
            </a:r>
          </a:p>
          <a:p>
            <a:pPr algn="just"/>
            <a:r>
              <a:rPr lang="en-GB" sz="2200" dirty="0">
                <a:latin typeface="Arial" panose="020B0604020202020204" pitchFamily="34" charset="0"/>
                <a:cs typeface="Arial" panose="020B0604020202020204" pitchFamily="34" charset="0"/>
              </a:rPr>
              <a:t>2. Keep content simple. A poster is a visual communication tool, not a manuscript. The viewer should be able to easily identify the primary concepts of the project without wading through a lot of text or complex formulas. Identify 3 or 4 main points or concepts to communicate.</a:t>
            </a:r>
          </a:p>
          <a:p>
            <a:pPr algn="just"/>
            <a:r>
              <a:rPr lang="en-GB" sz="2200" dirty="0">
                <a:latin typeface="Arial" panose="020B0604020202020204" pitchFamily="34" charset="0"/>
                <a:cs typeface="Arial" panose="020B0604020202020204" pitchFamily="34" charset="0"/>
              </a:rPr>
              <a:t>3. Present text in bullets or small chunks broken up by subheadings. Use at least 28–36 point bold sans serif font (e.g., Arial or Helvetica) for headers and 18–24 point font for text.</a:t>
            </a:r>
          </a:p>
          <a:p>
            <a:pPr algn="just"/>
            <a:r>
              <a:rPr lang="en-GB" sz="2200" dirty="0">
                <a:latin typeface="Arial" panose="020B0604020202020204" pitchFamily="34" charset="0"/>
                <a:cs typeface="Arial" panose="020B0604020202020204" pitchFamily="34" charset="0"/>
              </a:rPr>
              <a:t>4. Present information in columns. Arrange material in a logical sequence, from left top to bottom right. Two columns is a good target to shoot for.</a:t>
            </a:r>
          </a:p>
          <a:p>
            <a:pPr algn="just"/>
            <a:r>
              <a:rPr lang="en-GB" sz="2200" dirty="0">
                <a:latin typeface="Arial" panose="020B0604020202020204" pitchFamily="34" charset="0"/>
                <a:cs typeface="Arial" panose="020B0604020202020204" pitchFamily="34" charset="0"/>
              </a:rPr>
              <a:t>5. Offer a balanced mix of text and graphics. Too many words will result in people glossing over or simply bypassing your poster. A good rule of thumb is 50% text, 50% graphics and photos.</a:t>
            </a:r>
          </a:p>
          <a:p>
            <a:pPr algn="just"/>
            <a:r>
              <a:rPr lang="en-GB" sz="2200" dirty="0">
                <a:latin typeface="Arial" panose="020B0604020202020204" pitchFamily="34" charset="0"/>
                <a:cs typeface="Arial" panose="020B0604020202020204" pitchFamily="34" charset="0"/>
              </a:rPr>
              <a:t>6. Avoid acronyms and jargon. Simple language is best.</a:t>
            </a:r>
          </a:p>
          <a:p>
            <a:pPr algn="just"/>
            <a:r>
              <a:rPr lang="en-GB" sz="2200" dirty="0">
                <a:latin typeface="Arial" panose="020B0604020202020204" pitchFamily="34" charset="0"/>
                <a:cs typeface="Arial" panose="020B0604020202020204" pitchFamily="34" charset="0"/>
              </a:rPr>
              <a:t>7. Avoid dark-</a:t>
            </a:r>
            <a:r>
              <a:rPr lang="en-GB" sz="2200" dirty="0" err="1">
                <a:latin typeface="Arial" panose="020B0604020202020204" pitchFamily="34" charset="0"/>
                <a:cs typeface="Arial" panose="020B0604020202020204" pitchFamily="34" charset="0"/>
              </a:rPr>
              <a:t>colored</a:t>
            </a:r>
            <a:r>
              <a:rPr lang="en-GB" sz="2200" dirty="0">
                <a:latin typeface="Arial" panose="020B0604020202020204" pitchFamily="34" charset="0"/>
                <a:cs typeface="Arial" panose="020B0604020202020204" pitchFamily="34" charset="0"/>
              </a:rPr>
              <a:t> backgrounds. Use light </a:t>
            </a:r>
            <a:r>
              <a:rPr lang="en-GB" sz="2200" dirty="0" err="1">
                <a:latin typeface="Arial" panose="020B0604020202020204" pitchFamily="34" charset="0"/>
                <a:cs typeface="Arial" panose="020B0604020202020204" pitchFamily="34" charset="0"/>
              </a:rPr>
              <a:t>colored</a:t>
            </a:r>
            <a:r>
              <a:rPr lang="en-GB" sz="2200" dirty="0">
                <a:latin typeface="Arial" panose="020B0604020202020204" pitchFamily="34" charset="0"/>
                <a:cs typeface="Arial" panose="020B0604020202020204" pitchFamily="34" charset="0"/>
              </a:rPr>
              <a:t> backgrounds with black or very dark </a:t>
            </a:r>
            <a:r>
              <a:rPr lang="en-GB" sz="2200" dirty="0" err="1">
                <a:latin typeface="Arial" panose="020B0604020202020204" pitchFamily="34" charset="0"/>
                <a:cs typeface="Arial" panose="020B0604020202020204" pitchFamily="34" charset="0"/>
              </a:rPr>
              <a:t>colored</a:t>
            </a:r>
            <a:r>
              <a:rPr lang="en-GB" sz="2200" dirty="0">
                <a:latin typeface="Arial" panose="020B0604020202020204" pitchFamily="34" charset="0"/>
                <a:cs typeface="Arial" panose="020B0604020202020204" pitchFamily="34" charset="0"/>
              </a:rPr>
              <a:t> text. Graphics should similarly provide a stark contrast to be readable.</a:t>
            </a:r>
          </a:p>
          <a:p>
            <a:pPr algn="just"/>
            <a:r>
              <a:rPr lang="en-GB" sz="2200" dirty="0">
                <a:latin typeface="Arial" panose="020B0604020202020204" pitchFamily="34" charset="0"/>
                <a:cs typeface="Arial" panose="020B0604020202020204" pitchFamily="34" charset="0"/>
              </a:rPr>
              <a:t>8. Use simple graphics. Visuals should be large enough to be comfortably read from 1-2 meters away.</a:t>
            </a:r>
          </a:p>
          <a:p>
            <a:pPr algn="just"/>
            <a:r>
              <a:rPr lang="en-GB" sz="2200" dirty="0">
                <a:latin typeface="Arial" panose="020B0604020202020204" pitchFamily="34" charset="0"/>
                <a:cs typeface="Arial" panose="020B0604020202020204" pitchFamily="34" charset="0"/>
              </a:rPr>
              <a:t>9. Provide author name(s), organization logos and/or other acknowledgements to give credit to those who have done the work.</a:t>
            </a:r>
          </a:p>
          <a:p>
            <a:pPr algn="just"/>
            <a:r>
              <a:rPr lang="en-GB" sz="2200" dirty="0">
                <a:latin typeface="Arial" panose="020B0604020202020204" pitchFamily="34" charset="0"/>
                <a:cs typeface="Arial" panose="020B0604020202020204" pitchFamily="34" charset="0"/>
              </a:rPr>
              <a:t>10. Prepare a brief (up to 5 minutes) oral presentation for delivering to small audiences gathered around the poster.</a:t>
            </a:r>
          </a:p>
          <a:p>
            <a:pPr algn="just"/>
            <a:r>
              <a:rPr lang="en-GB" sz="2200" dirty="0">
                <a:latin typeface="Arial" panose="020B0604020202020204" pitchFamily="34" charset="0"/>
                <a:cs typeface="Arial" panose="020B0604020202020204" pitchFamily="34" charset="0"/>
              </a:rPr>
              <a:t> </a:t>
            </a:r>
            <a:endParaRPr lang="en-GB" sz="2200" dirty="0" smtClean="0">
              <a:latin typeface="Arial" panose="020B0604020202020204" pitchFamily="34" charset="0"/>
              <a:cs typeface="Arial" panose="020B0604020202020204" pitchFamily="34" charset="0"/>
            </a:endParaRPr>
          </a:p>
          <a:p>
            <a:pPr algn="just"/>
            <a:endParaRPr lang="en-US" sz="2200" dirty="0">
              <a:latin typeface="Arial" panose="020B0604020202020204" pitchFamily="34" charset="0"/>
              <a:cs typeface="Arial" panose="020B0604020202020204" pitchFamily="34" charset="0"/>
            </a:endParaRPr>
          </a:p>
          <a:p>
            <a:pPr algn="just"/>
            <a:endParaRPr lang="en-US" sz="2200" dirty="0" smtClean="0">
              <a:latin typeface="Arial" panose="020B0604020202020204" pitchFamily="34" charset="0"/>
              <a:cs typeface="Arial" panose="020B0604020202020204" pitchFamily="34" charset="0"/>
            </a:endParaRPr>
          </a:p>
          <a:p>
            <a:pPr algn="just"/>
            <a:endParaRPr lang="en-GB" sz="2200" dirty="0">
              <a:latin typeface="Arial" panose="020B0604020202020204" pitchFamily="34" charset="0"/>
              <a:cs typeface="Arial" panose="020B0604020202020204" pitchFamily="34" charset="0"/>
            </a:endParaRPr>
          </a:p>
          <a:p>
            <a:pPr algn="just"/>
            <a:r>
              <a:rPr lang="en-GB" sz="2200" dirty="0">
                <a:latin typeface="Arial" panose="020B0604020202020204" pitchFamily="34" charset="0"/>
                <a:cs typeface="Arial" panose="020B0604020202020204" pitchFamily="34" charset="0"/>
              </a:rPr>
              <a:t>Credits to: </a:t>
            </a:r>
            <a:r>
              <a:rPr lang="en-GB" sz="2200" u="sng" dirty="0">
                <a:latin typeface="Arial" panose="020B0604020202020204" pitchFamily="34" charset="0"/>
                <a:cs typeface="Arial" panose="020B0604020202020204" pitchFamily="34" charset="0"/>
                <a:hlinkClick r:id="rId3"/>
              </a:rPr>
              <a:t>https://www.overleaf.com/latex/templates/an-unofficial-trb-poster-template-for-southwest-jiaotong-university/qzrbzrbgkmtj</a:t>
            </a:r>
            <a:endParaRPr lang="en-GB" sz="2200" dirty="0">
              <a:latin typeface="Arial" panose="020B0604020202020204" pitchFamily="34" charset="0"/>
              <a:cs typeface="Arial" panose="020B0604020202020204" pitchFamily="34" charset="0"/>
            </a:endParaRPr>
          </a:p>
        </p:txBody>
      </p:sp>
      <p:sp>
        <p:nvSpPr>
          <p:cNvPr id="24" name="Text Box 4">
            <a:extLst>
              <a:ext uri="{FF2B5EF4-FFF2-40B4-BE49-F238E27FC236}">
                <a16:creationId xmlns:a16="http://schemas.microsoft.com/office/drawing/2014/main" xmlns="" id="{0444FA7A-A8EC-0398-BE1E-95136C87F432}"/>
              </a:ext>
            </a:extLst>
          </p:cNvPr>
          <p:cNvSpPr txBox="1">
            <a:spLocks noChangeArrowheads="1"/>
          </p:cNvSpPr>
          <p:nvPr/>
        </p:nvSpPr>
        <p:spPr bwMode="auto">
          <a:xfrm>
            <a:off x="10858947" y="10030286"/>
            <a:ext cx="9405426" cy="13830289"/>
          </a:xfrm>
          <a:prstGeom prst="rect">
            <a:avLst/>
          </a:prstGeom>
          <a:noFill/>
          <a:ln>
            <a:noFill/>
          </a:ln>
          <a:effectLst/>
          <a:extLst>
            <a:ext uri="{909E8E84-426E-40DD-AFC4-6F175D3DCCD1}">
              <a14:hiddenFill xmlns:a14="http://schemas.microsoft.com/office/drawing/2010/main">
                <a:solidFill>
                  <a:srgbClr val="0069B4"/>
                </a:solidFill>
              </a14:hiddenFill>
            </a:ext>
            <a:ext uri="{91240B29-F687-4F45-9708-019B960494DF}">
              <a14:hiddenLine xmlns:a14="http://schemas.microsoft.com/office/drawing/2010/main" w="25400" algn="ctr">
                <a:solidFill>
                  <a:srgbClr val="0B2A51"/>
                </a:solidFill>
                <a:miter lim="800000"/>
                <a:headEnd/>
                <a:tailEnd/>
              </a14:hiddenLine>
            </a:ext>
            <a:ext uri="{AF507438-7753-43E0-B8FC-AC1667EBCBE1}">
              <a14:hiddenEffects xmlns:a14="http://schemas.microsoft.com/office/drawing/2010/main">
                <a:effectLst>
                  <a:outerShdw dist="35921" dir="2700000" algn="ctr" rotWithShape="0">
                    <a:srgbClr val="0B2A51"/>
                  </a:outerShdw>
                </a:effectLst>
              </a14:hiddenEffects>
            </a:ext>
          </a:extLst>
        </p:spPr>
        <p:txBody>
          <a:bodyPr vert="horz" wrap="square" lIns="36576" tIns="36576" rIns="36576" bIns="36576"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ts val="5000"/>
              </a:spcAft>
              <a:buClrTx/>
              <a:buSzTx/>
              <a:buFontTx/>
              <a:buNone/>
              <a:tabLst/>
            </a:pPr>
            <a:r>
              <a:rPr lang="de-DE" altLang="de-DE" sz="3200" b="1" dirty="0">
                <a:latin typeface="Arial" panose="020B0604020202020204" pitchFamily="34" charset="0"/>
                <a:cs typeface="Arial" panose="020B0604020202020204" pitchFamily="34" charset="0"/>
              </a:rPr>
              <a:t>Column for Text </a:t>
            </a:r>
            <a:r>
              <a:rPr lang="de-DE" altLang="de-DE" sz="3200" b="1" dirty="0" smtClean="0">
                <a:latin typeface="Arial" panose="020B0604020202020204" pitchFamily="34" charset="0"/>
                <a:cs typeface="Arial" panose="020B0604020202020204" pitchFamily="34" charset="0"/>
              </a:rPr>
              <a:t>2</a:t>
            </a:r>
          </a:p>
          <a:p>
            <a:pPr marL="0" marR="0" lvl="0" indent="0" algn="just" defTabSz="914400" rtl="0" eaLnBrk="0" fontAlgn="base" latinLnBrk="0" hangingPunct="0">
              <a:lnSpc>
                <a:spcPct val="100000"/>
              </a:lnSpc>
              <a:spcBef>
                <a:spcPct val="0"/>
              </a:spcBef>
              <a:spcAft>
                <a:spcPts val="5000"/>
              </a:spcAft>
              <a:buClrTx/>
              <a:buSzTx/>
              <a:buFontTx/>
              <a:buNone/>
              <a:tabLst/>
            </a:pPr>
            <a:r>
              <a:rPr lang="de-DE" altLang="de-DE" sz="2200" dirty="0" smtClean="0">
                <a:latin typeface="Arial" panose="020B0604020202020204" pitchFamily="34" charset="0"/>
                <a:cs typeface="Arial" panose="020B0604020202020204" pitchFamily="34" charset="0"/>
              </a:rPr>
              <a:t>Lorem </a:t>
            </a:r>
            <a:r>
              <a:rPr lang="de-DE" altLang="de-DE" sz="2200" dirty="0">
                <a:latin typeface="Arial" panose="020B0604020202020204" pitchFamily="34" charset="0"/>
                <a:cs typeface="Arial" panose="020B0604020202020204" pitchFamily="34" charset="0"/>
              </a:rPr>
              <a:t>ipsum dolor sit amet, consectetuer adipiscing elit. </a:t>
            </a:r>
            <a:r>
              <a:rPr lang="de-DE" altLang="de-DE" sz="2200" dirty="0" err="1">
                <a:latin typeface="Arial" panose="020B0604020202020204" pitchFamily="34" charset="0"/>
                <a:cs typeface="Arial" panose="020B0604020202020204" pitchFamily="34" charset="0"/>
              </a:rPr>
              <a:t>Aenean</a:t>
            </a:r>
            <a:r>
              <a:rPr lang="de-DE" altLang="de-DE" sz="2200" dirty="0">
                <a:latin typeface="Arial" panose="020B0604020202020204" pitchFamily="34" charset="0"/>
                <a:cs typeface="Arial" panose="020B0604020202020204" pitchFamily="34" charset="0"/>
              </a:rPr>
              <a:t> commodo </a:t>
            </a:r>
            <a:r>
              <a:rPr lang="de-DE" altLang="de-DE" sz="2200" dirty="0" err="1">
                <a:latin typeface="Arial" panose="020B0604020202020204" pitchFamily="34" charset="0"/>
                <a:cs typeface="Arial" panose="020B0604020202020204" pitchFamily="34" charset="0"/>
              </a:rPr>
              <a:t>ligula</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eget</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dolor</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Aenean</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massa</a:t>
            </a:r>
            <a:r>
              <a:rPr lang="de-DE" altLang="de-DE" sz="2200" dirty="0">
                <a:latin typeface="Arial" panose="020B0604020202020204" pitchFamily="34" charset="0"/>
                <a:cs typeface="Arial" panose="020B0604020202020204" pitchFamily="34" charset="0"/>
              </a:rPr>
              <a:t>. Cum </a:t>
            </a:r>
            <a:r>
              <a:rPr lang="de-DE" altLang="de-DE" sz="2200" dirty="0" err="1">
                <a:latin typeface="Arial" panose="020B0604020202020204" pitchFamily="34" charset="0"/>
                <a:cs typeface="Arial" panose="020B0604020202020204" pitchFamily="34" charset="0"/>
              </a:rPr>
              <a:t>sociis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natoque</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penatibus</a:t>
            </a:r>
            <a:r>
              <a:rPr lang="de-DE" altLang="de-DE" sz="2200" dirty="0">
                <a:latin typeface="Arial" panose="020B0604020202020204" pitchFamily="34" charset="0"/>
                <a:cs typeface="Arial" panose="020B0604020202020204" pitchFamily="34" charset="0"/>
              </a:rPr>
              <a:t> et </a:t>
            </a:r>
            <a:r>
              <a:rPr lang="de-DE" altLang="de-DE" sz="2200" dirty="0" err="1">
                <a:latin typeface="Arial" panose="020B0604020202020204" pitchFamily="34" charset="0"/>
                <a:cs typeface="Arial" panose="020B0604020202020204" pitchFamily="34" charset="0"/>
              </a:rPr>
              <a:t>magnis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dis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parturient</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montes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nascetur</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ridiculus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mus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Donec</a:t>
            </a:r>
            <a:r>
              <a:rPr lang="de-DE" altLang="de-DE" sz="2200" dirty="0">
                <a:latin typeface="Arial" panose="020B0604020202020204" pitchFamily="34" charset="0"/>
                <a:cs typeface="Arial" panose="020B0604020202020204" pitchFamily="34" charset="0"/>
              </a:rPr>
              <a:t> quam </a:t>
            </a:r>
            <a:r>
              <a:rPr lang="de-DE" altLang="de-DE" sz="2200" dirty="0" err="1">
                <a:latin typeface="Arial" panose="020B0604020202020204" pitchFamily="34" charset="0"/>
                <a:cs typeface="Arial" panose="020B0604020202020204" pitchFamily="34" charset="0"/>
              </a:rPr>
              <a:t>felis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ultricies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nec</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pellentesque</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eu</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pretium</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quis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sem</a:t>
            </a:r>
            <a:r>
              <a:rPr lang="de-DE" altLang="de-DE" sz="2200" dirty="0">
                <a:latin typeface="Arial" panose="020B0604020202020204" pitchFamily="34" charset="0"/>
                <a:cs typeface="Arial" panose="020B0604020202020204" pitchFamily="34" charset="0"/>
              </a:rPr>
              <a:t>. Nulla </a:t>
            </a:r>
            <a:r>
              <a:rPr lang="de-DE" altLang="de-DE" sz="2200" dirty="0" err="1">
                <a:latin typeface="Arial" panose="020B0604020202020204" pitchFamily="34" charset="0"/>
                <a:cs typeface="Arial" panose="020B0604020202020204" pitchFamily="34" charset="0"/>
              </a:rPr>
              <a:t>consequat</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massa</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quis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enim</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Donec</a:t>
            </a:r>
            <a:r>
              <a:rPr lang="de-DE" altLang="de-DE" sz="2200" dirty="0">
                <a:latin typeface="Arial" panose="020B0604020202020204" pitchFamily="34" charset="0"/>
                <a:cs typeface="Arial" panose="020B0604020202020204" pitchFamily="34" charset="0"/>
              </a:rPr>
              <a:t> pede </a:t>
            </a:r>
            <a:r>
              <a:rPr lang="de-DE" altLang="de-DE" sz="2200" dirty="0" err="1">
                <a:latin typeface="Arial" panose="020B0604020202020204" pitchFamily="34" charset="0"/>
                <a:cs typeface="Arial" panose="020B0604020202020204" pitchFamily="34" charset="0"/>
              </a:rPr>
              <a:t>justo</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fringilla</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vel</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aliquet</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nec</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vulputate</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eget</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arcu</a:t>
            </a:r>
            <a:r>
              <a:rPr lang="de-DE" altLang="de-DE" sz="2200" dirty="0">
                <a:latin typeface="Arial" panose="020B0604020202020204" pitchFamily="34" charset="0"/>
                <a:cs typeface="Arial" panose="020B0604020202020204" pitchFamily="34" charset="0"/>
              </a:rPr>
              <a:t>. In </a:t>
            </a:r>
            <a:r>
              <a:rPr lang="de-DE" altLang="de-DE" sz="2200" dirty="0" err="1">
                <a:latin typeface="Arial" panose="020B0604020202020204" pitchFamily="34" charset="0"/>
                <a:cs typeface="Arial" panose="020B0604020202020204" pitchFamily="34" charset="0"/>
              </a:rPr>
              <a:t>enim</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justo</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rhoncus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ut</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imperdiet</a:t>
            </a:r>
            <a:r>
              <a:rPr lang="de-DE" altLang="de-DE" sz="2200" dirty="0">
                <a:latin typeface="Arial" panose="020B0604020202020204" pitchFamily="34" charset="0"/>
                <a:cs typeface="Arial" panose="020B0604020202020204" pitchFamily="34" charset="0"/>
              </a:rPr>
              <a:t> a, </a:t>
            </a:r>
            <a:r>
              <a:rPr lang="de-DE" altLang="de-DE" sz="2200" dirty="0" err="1">
                <a:latin typeface="Arial" panose="020B0604020202020204" pitchFamily="34" charset="0"/>
                <a:cs typeface="Arial" panose="020B0604020202020204" pitchFamily="34" charset="0"/>
              </a:rPr>
              <a:t>venenatis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vitae</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justo</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Nullam</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dictum</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felis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eu</a:t>
            </a:r>
            <a:r>
              <a:rPr lang="de-DE" altLang="de-DE" sz="2200" dirty="0">
                <a:latin typeface="Arial" panose="020B0604020202020204" pitchFamily="34" charset="0"/>
                <a:cs typeface="Arial" panose="020B0604020202020204" pitchFamily="34" charset="0"/>
              </a:rPr>
              <a:t> pede </a:t>
            </a:r>
            <a:r>
              <a:rPr lang="de-DE" altLang="de-DE" sz="2200" dirty="0" err="1">
                <a:latin typeface="Arial" panose="020B0604020202020204" pitchFamily="34" charset="0"/>
                <a:cs typeface="Arial" panose="020B0604020202020204" pitchFamily="34" charset="0"/>
              </a:rPr>
              <a:t>mollis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pretium</a:t>
            </a:r>
            <a:r>
              <a:rPr lang="de-DE" altLang="de-DE" sz="2200" dirty="0">
                <a:latin typeface="Arial" panose="020B0604020202020204" pitchFamily="34" charset="0"/>
                <a:cs typeface="Arial" panose="020B0604020202020204" pitchFamily="34" charset="0"/>
              </a:rPr>
              <a:t>. Integer </a:t>
            </a:r>
            <a:r>
              <a:rPr lang="de-DE" altLang="de-DE" sz="2200" dirty="0" err="1">
                <a:latin typeface="Arial" panose="020B0604020202020204" pitchFamily="34" charset="0"/>
                <a:cs typeface="Arial" panose="020B0604020202020204" pitchFamily="34" charset="0"/>
              </a:rPr>
              <a:t>tincidunt</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Cras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dapibus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Vivamus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elementum</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semper</a:t>
            </a:r>
            <a:r>
              <a:rPr lang="de-DE" altLang="de-DE" sz="2200" dirty="0">
                <a:latin typeface="Arial" panose="020B0604020202020204" pitchFamily="34" charset="0"/>
                <a:cs typeface="Arial" panose="020B0604020202020204" pitchFamily="34" charset="0"/>
              </a:rPr>
              <a:t> nisi. </a:t>
            </a:r>
            <a:r>
              <a:rPr lang="de-DE" altLang="de-DE" sz="2200" dirty="0" err="1">
                <a:latin typeface="Arial" panose="020B0604020202020204" pitchFamily="34" charset="0"/>
                <a:cs typeface="Arial" panose="020B0604020202020204" pitchFamily="34" charset="0"/>
              </a:rPr>
              <a:t>Aenean</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vulputate</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eleifend</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tellus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Aenean</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leo</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ligula</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porttitor</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eu</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consequat</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vitae</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eleifend</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ac</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enim</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Aliquam</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lorem</a:t>
            </a:r>
            <a:r>
              <a:rPr lang="de-DE" altLang="de-DE" sz="2200" dirty="0">
                <a:latin typeface="Arial" panose="020B0604020202020204" pitchFamily="34" charset="0"/>
                <a:cs typeface="Arial" panose="020B0604020202020204" pitchFamily="34" charset="0"/>
              </a:rPr>
              <a:t> ante, </a:t>
            </a:r>
            <a:r>
              <a:rPr lang="de-DE" altLang="de-DE" sz="2200" dirty="0" err="1">
                <a:latin typeface="Arial" panose="020B0604020202020204" pitchFamily="34" charset="0"/>
                <a:cs typeface="Arial" panose="020B0604020202020204" pitchFamily="34" charset="0"/>
              </a:rPr>
              <a:t>dapibus</a:t>
            </a:r>
            <a:r>
              <a:rPr lang="de-DE" altLang="de-DE" sz="2200" dirty="0">
                <a:latin typeface="Arial" panose="020B0604020202020204" pitchFamily="34" charset="0"/>
                <a:cs typeface="Arial" panose="020B0604020202020204" pitchFamily="34" charset="0"/>
              </a:rPr>
              <a:t> in, </a:t>
            </a:r>
            <a:r>
              <a:rPr lang="de-DE" altLang="de-DE" sz="2200" dirty="0" err="1">
                <a:latin typeface="Arial" panose="020B0604020202020204" pitchFamily="34" charset="0"/>
                <a:cs typeface="Arial" panose="020B0604020202020204" pitchFamily="34" charset="0"/>
              </a:rPr>
              <a:t>viverra</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quis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feugiat</a:t>
            </a:r>
            <a:r>
              <a:rPr lang="de-DE" altLang="de-DE" sz="2200" dirty="0">
                <a:latin typeface="Arial" panose="020B0604020202020204" pitchFamily="34" charset="0"/>
                <a:cs typeface="Arial" panose="020B0604020202020204" pitchFamily="34" charset="0"/>
              </a:rPr>
              <a:t> a, </a:t>
            </a:r>
            <a:r>
              <a:rPr lang="de-DE" altLang="de-DE" sz="2200" dirty="0" err="1">
                <a:latin typeface="Arial" panose="020B0604020202020204" pitchFamily="34" charset="0"/>
                <a:cs typeface="Arial" panose="020B0604020202020204" pitchFamily="34" charset="0"/>
              </a:rPr>
              <a:t>tellus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Phasellus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viverra</a:t>
            </a:r>
            <a:r>
              <a:rPr lang="de-DE" altLang="de-DE" sz="2200" dirty="0">
                <a:latin typeface="Arial" panose="020B0604020202020204" pitchFamily="34" charset="0"/>
                <a:cs typeface="Arial" panose="020B0604020202020204" pitchFamily="34" charset="0"/>
              </a:rPr>
              <a:t> nulla </a:t>
            </a:r>
            <a:r>
              <a:rPr lang="de-DE" altLang="de-DE" sz="2200" dirty="0" err="1">
                <a:latin typeface="Arial" panose="020B0604020202020204" pitchFamily="34" charset="0"/>
                <a:cs typeface="Arial" panose="020B0604020202020204" pitchFamily="34" charset="0"/>
              </a:rPr>
              <a:t>ut</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metus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varius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laoreet</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Quisque</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rutrum</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Aenean</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imperdiet</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Etiam</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ultricies</a:t>
            </a:r>
            <a:r>
              <a:rPr lang="de-DE" altLang="de-DE" sz="2200" dirty="0">
                <a:latin typeface="Arial" panose="020B0604020202020204" pitchFamily="34" charset="0"/>
                <a:cs typeface="Arial" panose="020B0604020202020204" pitchFamily="34" charset="0"/>
              </a:rPr>
              <a:t> nisi </a:t>
            </a:r>
            <a:r>
              <a:rPr lang="de-DE" altLang="de-DE" sz="2200" dirty="0" err="1">
                <a:latin typeface="Arial" panose="020B0604020202020204" pitchFamily="34" charset="0"/>
                <a:cs typeface="Arial" panose="020B0604020202020204" pitchFamily="34" charset="0"/>
              </a:rPr>
              <a:t>vel</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augue</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Curabitur</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ullamcorper</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ultricies</a:t>
            </a:r>
            <a:r>
              <a:rPr lang="de-DE" altLang="de-DE" sz="2200" dirty="0">
                <a:latin typeface="Arial" panose="020B0604020202020204" pitchFamily="34" charset="0"/>
                <a:cs typeface="Arial" panose="020B0604020202020204" pitchFamily="34" charset="0"/>
              </a:rPr>
              <a:t> nisi. </a:t>
            </a:r>
            <a:r>
              <a:rPr lang="de-DE" altLang="de-DE" sz="2200" dirty="0" err="1">
                <a:latin typeface="Arial" panose="020B0604020202020204" pitchFamily="34" charset="0"/>
                <a:cs typeface="Arial" panose="020B0604020202020204" pitchFamily="34" charset="0"/>
              </a:rPr>
              <a:t>Lorem</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ipsum</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dolor</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sit</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amet</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consectetuer</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adipiscing</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elit</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Aenean</a:t>
            </a:r>
            <a:r>
              <a:rPr lang="de-DE" altLang="de-DE" sz="2200" dirty="0">
                <a:latin typeface="Arial" panose="020B0604020202020204" pitchFamily="34" charset="0"/>
                <a:cs typeface="Arial" panose="020B0604020202020204" pitchFamily="34" charset="0"/>
              </a:rPr>
              <a:t> commodo </a:t>
            </a:r>
            <a:r>
              <a:rPr lang="de-DE" altLang="de-DE" sz="2200" dirty="0" err="1">
                <a:latin typeface="Arial" panose="020B0604020202020204" pitchFamily="34" charset="0"/>
                <a:cs typeface="Arial" panose="020B0604020202020204" pitchFamily="34" charset="0"/>
              </a:rPr>
              <a:t>ligula</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eget</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dolor</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Aenean</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massa</a:t>
            </a:r>
            <a:r>
              <a:rPr lang="de-DE" altLang="de-DE" sz="2200" dirty="0">
                <a:latin typeface="Arial" panose="020B0604020202020204" pitchFamily="34" charset="0"/>
                <a:cs typeface="Arial" panose="020B0604020202020204" pitchFamily="34" charset="0"/>
              </a:rPr>
              <a:t>. Cum </a:t>
            </a:r>
            <a:r>
              <a:rPr lang="de-DE" altLang="de-DE" sz="2200" dirty="0" err="1">
                <a:latin typeface="Arial" panose="020B0604020202020204" pitchFamily="34" charset="0"/>
                <a:cs typeface="Arial" panose="020B0604020202020204" pitchFamily="34" charset="0"/>
              </a:rPr>
              <a:t>sociis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natoque</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penatibus</a:t>
            </a:r>
            <a:r>
              <a:rPr lang="de-DE" altLang="de-DE" sz="2200" dirty="0">
                <a:latin typeface="Arial" panose="020B0604020202020204" pitchFamily="34" charset="0"/>
                <a:cs typeface="Arial" panose="020B0604020202020204" pitchFamily="34" charset="0"/>
              </a:rPr>
              <a:t> et </a:t>
            </a:r>
            <a:r>
              <a:rPr lang="de-DE" altLang="de-DE" sz="2200" dirty="0" err="1">
                <a:latin typeface="Arial" panose="020B0604020202020204" pitchFamily="34" charset="0"/>
                <a:cs typeface="Arial" panose="020B0604020202020204" pitchFamily="34" charset="0"/>
              </a:rPr>
              <a:t>magnis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dis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parturient</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montes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nascetur</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ridiculus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mus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Donec</a:t>
            </a:r>
            <a:r>
              <a:rPr lang="de-DE" altLang="de-DE" sz="2200" dirty="0">
                <a:latin typeface="Arial" panose="020B0604020202020204" pitchFamily="34" charset="0"/>
                <a:cs typeface="Arial" panose="020B0604020202020204" pitchFamily="34" charset="0"/>
              </a:rPr>
              <a:t> quam </a:t>
            </a:r>
            <a:r>
              <a:rPr lang="de-DE" altLang="de-DE" sz="2200" dirty="0" err="1">
                <a:latin typeface="Arial" panose="020B0604020202020204" pitchFamily="34" charset="0"/>
                <a:cs typeface="Arial" panose="020B0604020202020204" pitchFamily="34" charset="0"/>
              </a:rPr>
              <a:t>felis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ultricies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nec</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pellentesque</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eu</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pretium</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quis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sem</a:t>
            </a:r>
            <a:r>
              <a:rPr lang="de-DE" altLang="de-DE" sz="2200" dirty="0">
                <a:latin typeface="Arial" panose="020B0604020202020204" pitchFamily="34" charset="0"/>
                <a:cs typeface="Arial" panose="020B0604020202020204" pitchFamily="34" charset="0"/>
              </a:rPr>
              <a:t>. Nulla </a:t>
            </a:r>
            <a:r>
              <a:rPr lang="de-DE" altLang="de-DE" sz="2200" dirty="0" err="1">
                <a:latin typeface="Arial" panose="020B0604020202020204" pitchFamily="34" charset="0"/>
                <a:cs typeface="Arial" panose="020B0604020202020204" pitchFamily="34" charset="0"/>
              </a:rPr>
              <a:t>consequat</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massa</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quis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enim</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Donec</a:t>
            </a:r>
            <a:r>
              <a:rPr lang="de-DE" altLang="de-DE" sz="2200" dirty="0">
                <a:latin typeface="Arial" panose="020B0604020202020204" pitchFamily="34" charset="0"/>
                <a:cs typeface="Arial" panose="020B0604020202020204" pitchFamily="34" charset="0"/>
              </a:rPr>
              <a:t> pede </a:t>
            </a:r>
            <a:r>
              <a:rPr lang="de-DE" altLang="de-DE" sz="2200" dirty="0" err="1">
                <a:latin typeface="Arial" panose="020B0604020202020204" pitchFamily="34" charset="0"/>
                <a:cs typeface="Arial" panose="020B0604020202020204" pitchFamily="34" charset="0"/>
              </a:rPr>
              <a:t>justo</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fringilla</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vel</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aliquet</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nec</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vulputate</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eget</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arcu</a:t>
            </a:r>
            <a:r>
              <a:rPr lang="de-DE" altLang="de-DE" sz="2200" dirty="0">
                <a:latin typeface="Arial" panose="020B0604020202020204" pitchFamily="34" charset="0"/>
                <a:cs typeface="Arial" panose="020B0604020202020204" pitchFamily="34" charset="0"/>
              </a:rPr>
              <a:t>. In </a:t>
            </a:r>
            <a:r>
              <a:rPr lang="de-DE" altLang="de-DE" sz="2200" dirty="0" err="1">
                <a:latin typeface="Arial" panose="020B0604020202020204" pitchFamily="34" charset="0"/>
                <a:cs typeface="Arial" panose="020B0604020202020204" pitchFamily="34" charset="0"/>
              </a:rPr>
              <a:t>enim</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justo</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rhoncus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ut</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imperdiet</a:t>
            </a:r>
            <a:r>
              <a:rPr lang="de-DE" altLang="de-DE" sz="2200" dirty="0">
                <a:latin typeface="Arial" panose="020B0604020202020204" pitchFamily="34" charset="0"/>
                <a:cs typeface="Arial" panose="020B0604020202020204" pitchFamily="34" charset="0"/>
              </a:rPr>
              <a:t> a, </a:t>
            </a:r>
            <a:r>
              <a:rPr lang="de-DE" altLang="de-DE" sz="2200" dirty="0" err="1">
                <a:latin typeface="Arial" panose="020B0604020202020204" pitchFamily="34" charset="0"/>
                <a:cs typeface="Arial" panose="020B0604020202020204" pitchFamily="34" charset="0"/>
              </a:rPr>
              <a:t>venenatis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vitae</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justo</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Nullam</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dictum</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felis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eu</a:t>
            </a:r>
            <a:r>
              <a:rPr lang="de-DE" altLang="de-DE" sz="2200" dirty="0">
                <a:latin typeface="Arial" panose="020B0604020202020204" pitchFamily="34" charset="0"/>
                <a:cs typeface="Arial" panose="020B0604020202020204" pitchFamily="34" charset="0"/>
              </a:rPr>
              <a:t> pede </a:t>
            </a:r>
            <a:r>
              <a:rPr lang="de-DE" altLang="de-DE" sz="2200" dirty="0" err="1">
                <a:latin typeface="Arial" panose="020B0604020202020204" pitchFamily="34" charset="0"/>
                <a:cs typeface="Arial" panose="020B0604020202020204" pitchFamily="34" charset="0"/>
              </a:rPr>
              <a:t>mollis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pretium</a:t>
            </a:r>
            <a:r>
              <a:rPr lang="de-DE" altLang="de-DE" sz="2200" dirty="0">
                <a:latin typeface="Arial" panose="020B0604020202020204" pitchFamily="34" charset="0"/>
                <a:cs typeface="Arial" panose="020B0604020202020204" pitchFamily="34" charset="0"/>
              </a:rPr>
              <a:t>. Integer </a:t>
            </a:r>
            <a:r>
              <a:rPr lang="de-DE" altLang="de-DE" sz="2200" dirty="0" err="1">
                <a:latin typeface="Arial" panose="020B0604020202020204" pitchFamily="34" charset="0"/>
                <a:cs typeface="Arial" panose="020B0604020202020204" pitchFamily="34" charset="0"/>
              </a:rPr>
              <a:t>tincidunt</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Cras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dapibus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Vivamus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elementum</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semper</a:t>
            </a:r>
            <a:r>
              <a:rPr lang="de-DE" altLang="de-DE" sz="2200" dirty="0">
                <a:latin typeface="Arial" panose="020B0604020202020204" pitchFamily="34" charset="0"/>
                <a:cs typeface="Arial" panose="020B0604020202020204" pitchFamily="34" charset="0"/>
              </a:rPr>
              <a:t> nisi. </a:t>
            </a:r>
            <a:r>
              <a:rPr lang="de-DE" altLang="de-DE" sz="2200" dirty="0" err="1">
                <a:latin typeface="Arial" panose="020B0604020202020204" pitchFamily="34" charset="0"/>
                <a:cs typeface="Arial" panose="020B0604020202020204" pitchFamily="34" charset="0"/>
              </a:rPr>
              <a:t>Aenean</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vulputate</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eleifend</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tellus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Aenean</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leo</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ligula</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porttitor</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eu</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consequat</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vitae</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eleifend</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ac</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enim</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Aliquam</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lorem</a:t>
            </a:r>
            <a:r>
              <a:rPr lang="de-DE" altLang="de-DE" sz="2200" dirty="0">
                <a:latin typeface="Arial" panose="020B0604020202020204" pitchFamily="34" charset="0"/>
                <a:cs typeface="Arial" panose="020B0604020202020204" pitchFamily="34" charset="0"/>
              </a:rPr>
              <a:t> ante, </a:t>
            </a:r>
            <a:r>
              <a:rPr lang="de-DE" altLang="de-DE" sz="2200" dirty="0" err="1">
                <a:latin typeface="Arial" panose="020B0604020202020204" pitchFamily="34" charset="0"/>
                <a:cs typeface="Arial" panose="020B0604020202020204" pitchFamily="34" charset="0"/>
              </a:rPr>
              <a:t>dapibus</a:t>
            </a:r>
            <a:r>
              <a:rPr lang="de-DE" altLang="de-DE" sz="2200" dirty="0">
                <a:latin typeface="Arial" panose="020B0604020202020204" pitchFamily="34" charset="0"/>
                <a:cs typeface="Arial" panose="020B0604020202020204" pitchFamily="34" charset="0"/>
              </a:rPr>
              <a:t> in, </a:t>
            </a:r>
            <a:r>
              <a:rPr lang="de-DE" altLang="de-DE" sz="2200" dirty="0" err="1">
                <a:latin typeface="Arial" panose="020B0604020202020204" pitchFamily="34" charset="0"/>
                <a:cs typeface="Arial" panose="020B0604020202020204" pitchFamily="34" charset="0"/>
              </a:rPr>
              <a:t>viverra</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quis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feugiat</a:t>
            </a:r>
            <a:r>
              <a:rPr lang="de-DE" altLang="de-DE" sz="2200" dirty="0">
                <a:latin typeface="Arial" panose="020B0604020202020204" pitchFamily="34" charset="0"/>
                <a:cs typeface="Arial" panose="020B0604020202020204" pitchFamily="34" charset="0"/>
              </a:rPr>
              <a:t> a, </a:t>
            </a:r>
            <a:r>
              <a:rPr lang="de-DE" altLang="de-DE" sz="2200" dirty="0" err="1">
                <a:latin typeface="Arial" panose="020B0604020202020204" pitchFamily="34" charset="0"/>
                <a:cs typeface="Arial" panose="020B0604020202020204" pitchFamily="34" charset="0"/>
              </a:rPr>
              <a:t>tellus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Phasellus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viverra</a:t>
            </a:r>
            <a:r>
              <a:rPr lang="de-DE" altLang="de-DE" sz="2200" dirty="0">
                <a:latin typeface="Arial" panose="020B0604020202020204" pitchFamily="34" charset="0"/>
                <a:cs typeface="Arial" panose="020B0604020202020204" pitchFamily="34" charset="0"/>
              </a:rPr>
              <a:t> nulla </a:t>
            </a:r>
            <a:r>
              <a:rPr lang="de-DE" altLang="de-DE" sz="2200" dirty="0" err="1">
                <a:latin typeface="Arial" panose="020B0604020202020204" pitchFamily="34" charset="0"/>
                <a:cs typeface="Arial" panose="020B0604020202020204" pitchFamily="34" charset="0"/>
              </a:rPr>
              <a:t>ut</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metus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varius</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laoreet</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Quisque</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rutrum</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Aenean</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imperdiet</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Etiam</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ultricies</a:t>
            </a:r>
            <a:r>
              <a:rPr lang="de-DE" altLang="de-DE" sz="2200" dirty="0">
                <a:latin typeface="Arial" panose="020B0604020202020204" pitchFamily="34" charset="0"/>
                <a:cs typeface="Arial" panose="020B0604020202020204" pitchFamily="34" charset="0"/>
              </a:rPr>
              <a:t> nisi </a:t>
            </a:r>
            <a:r>
              <a:rPr lang="de-DE" altLang="de-DE" sz="2200" dirty="0" err="1">
                <a:latin typeface="Arial" panose="020B0604020202020204" pitchFamily="34" charset="0"/>
                <a:cs typeface="Arial" panose="020B0604020202020204" pitchFamily="34" charset="0"/>
              </a:rPr>
              <a:t>vel</a:t>
            </a:r>
            <a:r>
              <a:rPr lang="de-DE" altLang="de-DE" sz="2200" dirty="0">
                <a:latin typeface="Arial" panose="020B0604020202020204" pitchFamily="34" charset="0"/>
                <a:cs typeface="Arial" panose="020B0604020202020204" pitchFamily="34" charset="0"/>
              </a:rPr>
              <a:t> </a:t>
            </a:r>
            <a:r>
              <a:rPr lang="de-DE" altLang="de-DE" sz="2200" dirty="0" err="1">
                <a:latin typeface="Arial" panose="020B0604020202020204" pitchFamily="34" charset="0"/>
                <a:cs typeface="Arial" panose="020B0604020202020204" pitchFamily="34" charset="0"/>
              </a:rPr>
              <a:t>augue</a:t>
            </a:r>
            <a:r>
              <a:rPr lang="de-DE" altLang="de-DE" sz="2200" dirty="0">
                <a:latin typeface="Arial" panose="020B0604020202020204" pitchFamily="34" charset="0"/>
                <a:cs typeface="Arial" panose="020B0604020202020204" pitchFamily="34" charset="0"/>
              </a:rPr>
              <a:t>. Curabitur ullamcorper ultricies nisi. </a:t>
            </a:r>
          </a:p>
        </p:txBody>
      </p:sp>
      <p:sp>
        <p:nvSpPr>
          <p:cNvPr id="19" name="Rechteck 13">
            <a:extLst>
              <a:ext uri="{FF2B5EF4-FFF2-40B4-BE49-F238E27FC236}">
                <a16:creationId xmlns:a16="http://schemas.microsoft.com/office/drawing/2014/main" xmlns="" id="{4C419BAF-1793-22C4-2485-593306D3D5C9}"/>
              </a:ext>
            </a:extLst>
          </p:cNvPr>
          <p:cNvSpPr/>
          <p:nvPr/>
        </p:nvSpPr>
        <p:spPr>
          <a:xfrm>
            <a:off x="10805159" y="4425719"/>
            <a:ext cx="9405426" cy="456750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a:t>Small </a:t>
            </a:r>
            <a:r>
              <a:rPr lang="de-DE" dirty="0" err="1"/>
              <a:t>pic</a:t>
            </a:r>
            <a:endParaRPr lang="de-DE" dirty="0"/>
          </a:p>
        </p:txBody>
      </p:sp>
    </p:spTree>
    <p:extLst>
      <p:ext uri="{BB962C8B-B14F-4D97-AF65-F5344CB8AC3E}">
        <p14:creationId xmlns:p14="http://schemas.microsoft.com/office/powerpoint/2010/main" val="4255203591"/>
      </p:ext>
    </p:extLst>
  </p:cSld>
  <p:clrMapOvr>
    <a:masterClrMapping/>
  </p:clrMapOvr>
</p:sld>
</file>

<file path=ppt/theme/theme1.xml><?xml version="1.0" encoding="utf-8"?>
<a:theme xmlns:a="http://schemas.openxmlformats.org/drawingml/2006/main" name="Office">
  <a:themeElements>
    <a:clrScheme name="TU Dresden CD-Farben">
      <a:dk1>
        <a:sysClr val="windowText" lastClr="000000"/>
      </a:dk1>
      <a:lt1>
        <a:sysClr val="window" lastClr="FFFFFF"/>
      </a:lt1>
      <a:dk2>
        <a:srgbClr val="00305E"/>
      </a:dk2>
      <a:lt2>
        <a:srgbClr val="727879"/>
      </a:lt2>
      <a:accent1>
        <a:srgbClr val="006AB3"/>
      </a:accent1>
      <a:accent2>
        <a:srgbClr val="54378A"/>
      </a:accent2>
      <a:accent3>
        <a:srgbClr val="93107E"/>
      </a:accent3>
      <a:accent4>
        <a:srgbClr val="007D40"/>
      </a:accent4>
      <a:accent5>
        <a:srgbClr val="6AB023"/>
      </a:accent5>
      <a:accent6>
        <a:srgbClr val="EE7F00"/>
      </a:accent6>
      <a:hlink>
        <a:srgbClr val="006AB3"/>
      </a:hlink>
      <a:folHlink>
        <a:srgbClr val="54378A"/>
      </a:folHlink>
    </a:clrScheme>
    <a:fontScheme name="TUD">
      <a:majorFont>
        <a:latin typeface="Open Sans"/>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2-03_TUD_Poster_DIN A1_Hochformat.potx" id="{1605AB61-1806-4104-B342-DFDA5CCBF43F}" vid="{D8A08500-0F4C-40AB-B75E-22E6D087867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Template>
  <TotalTime>0</TotalTime>
  <Words>392</Words>
  <Application>Microsoft Office PowerPoint</Application>
  <PresentationFormat>Custom</PresentationFormat>
  <Paragraphs>41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Open Sans</vt:lpstr>
      <vt:lpstr>Office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Christoph Keresztes</dc:creator>
  <cp:lastModifiedBy>JS</cp:lastModifiedBy>
  <cp:revision>10</cp:revision>
  <cp:lastPrinted>2025-01-23T14:45:31Z</cp:lastPrinted>
  <dcterms:created xsi:type="dcterms:W3CDTF">2025-01-22T11:48:53Z</dcterms:created>
  <dcterms:modified xsi:type="dcterms:W3CDTF">2025-01-30T11:27:09Z</dcterms:modified>
</cp:coreProperties>
</file>