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4" r:id="rId3"/>
    <p:sldId id="303" r:id="rId4"/>
    <p:sldId id="295" r:id="rId5"/>
    <p:sldId id="301" r:id="rId6"/>
    <p:sldId id="291" r:id="rId7"/>
    <p:sldId id="304" r:id="rId8"/>
    <p:sldId id="292" r:id="rId9"/>
    <p:sldId id="293" r:id="rId10"/>
    <p:sldId id="305" r:id="rId11"/>
    <p:sldId id="297" r:id="rId12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ＭＳ Ｐゴシック" panose="020B0600070205080204" pitchFamily="34" charset="-128"/>
      <p:regular r:id="rId23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939B5E8-EF71-43FF-B7B6-C3DB42F2B419}">
          <p14:sldIdLst>
            <p14:sldId id="256"/>
            <p14:sldId id="264"/>
            <p14:sldId id="303"/>
            <p14:sldId id="295"/>
            <p14:sldId id="301"/>
            <p14:sldId id="291"/>
            <p14:sldId id="304"/>
            <p14:sldId id="292"/>
            <p14:sldId id="293"/>
            <p14:sldId id="305"/>
            <p14:sldId id="297"/>
          </p14:sldIdLst>
        </p14:section>
        <p14:section name="Elemente des Corporate Design" id="{9B15DDF1-0A1C-4450-A2F2-FA4F67CF33BE}">
          <p14:sldIdLst/>
        </p14:section>
        <p14:section name="Vorlagedatei speichern" id="{94ED62BC-D27E-41F3-AF02-468A869E08D3}">
          <p14:sldIdLst/>
        </p14:section>
        <p14:section name="Hinweise zur Arbeit mit der Präsentationsvorlage" id="{274ED286-D647-4C8E-BE4C-8F6AF0A391F0}">
          <p14:sldIdLst/>
        </p14:section>
        <p14:section name="weitere Beispielseiten mit Inhalten der TU Dresden" id="{AD708181-2670-4EDC-AA8D-5A3C3905AC8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A983"/>
    <a:srgbClr val="009BA4"/>
    <a:srgbClr val="93C356"/>
    <a:srgbClr val="BCCF02"/>
    <a:srgbClr val="28618C"/>
    <a:srgbClr val="539DC5"/>
    <a:srgbClr val="02ACA8"/>
    <a:srgbClr val="F07D00"/>
    <a:srgbClr val="E02D8A"/>
    <a:srgbClr val="00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9" autoAdjust="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8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13.06.2024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13.06.2024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52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025526"/>
            <a:ext cx="12192000" cy="583247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4" y="4494775"/>
            <a:ext cx="10438871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br>
              <a:rPr lang="de-DE" dirty="0" smtClean="0"/>
            </a:br>
            <a:r>
              <a:rPr lang="de-DE" dirty="0" smtClean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Vorname Name</a:t>
            </a:r>
            <a:br>
              <a:rPr lang="de-DE" dirty="0" smtClean="0"/>
            </a:br>
            <a:r>
              <a:rPr lang="de-DE" dirty="0" smtClean="0"/>
              <a:t>Struktureinheit  der TU Dresden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</a:t>
            </a:r>
            <a:br>
              <a:rPr lang="de-DE" dirty="0" smtClean="0"/>
            </a:br>
            <a:r>
              <a:rPr lang="de-DE" dirty="0" smtClean="0"/>
              <a:t>durch Klicken bearbeiten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8396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60" b="0" i="0">
                <a:solidFill>
                  <a:srgbClr val="083962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40" b="0" i="0">
                <a:solidFill>
                  <a:srgbClr val="717879"/>
                </a:solidFill>
                <a:latin typeface="Arial"/>
                <a:cs typeface="Arial"/>
              </a:defRPr>
            </a:lvl1pPr>
          </a:lstStyle>
          <a:p>
            <a:pPr marL="15240" marR="6096"/>
            <a:r>
              <a:rPr lang="de-DE" spc="-6" smtClean="0"/>
              <a:t>P</a:t>
            </a:r>
            <a:r>
              <a:rPr lang="de-DE" spc="-12" smtClean="0"/>
              <a:t>ro</a:t>
            </a:r>
            <a:r>
              <a:rPr lang="de-DE" spc="-6" smtClean="0"/>
              <a:t>f</a:t>
            </a:r>
            <a:r>
              <a:rPr lang="de-DE" spc="-12" smtClean="0"/>
              <a:t>e</a:t>
            </a:r>
            <a:r>
              <a:rPr lang="de-DE" spc="-6" smtClean="0"/>
              <a:t>ss</a:t>
            </a:r>
            <a:r>
              <a:rPr lang="de-DE" spc="-12" smtClean="0"/>
              <a:t>u</a:t>
            </a:r>
            <a:r>
              <a:rPr lang="de-DE" spc="-6" smtClean="0"/>
              <a:t>r</a:t>
            </a:r>
            <a:r>
              <a:rPr lang="de-DE" spc="48" smtClean="0"/>
              <a:t> </a:t>
            </a:r>
            <a:r>
              <a:rPr lang="de-DE" spc="-6" smtClean="0"/>
              <a:t>f</a:t>
            </a:r>
            <a:r>
              <a:rPr lang="de-DE" spc="-12" smtClean="0"/>
              <a:t>ü</a:t>
            </a:r>
            <a:r>
              <a:rPr lang="de-DE" spc="-6" smtClean="0"/>
              <a:t>r</a:t>
            </a:r>
            <a:r>
              <a:rPr lang="de-DE" spc="18" smtClean="0"/>
              <a:t> </a:t>
            </a:r>
            <a:r>
              <a:rPr lang="de-DE" spc="-6" smtClean="0"/>
              <a:t>las</a:t>
            </a:r>
            <a:r>
              <a:rPr lang="de-DE" spc="-12" smtClean="0"/>
              <a:t>erba</a:t>
            </a:r>
            <a:r>
              <a:rPr lang="de-DE" spc="-6" smtClean="0"/>
              <a:t>sie</a:t>
            </a:r>
            <a:r>
              <a:rPr lang="de-DE" spc="-18" smtClean="0"/>
              <a:t>r</a:t>
            </a:r>
            <a:r>
              <a:rPr lang="de-DE" spc="-6" smtClean="0"/>
              <a:t>te</a:t>
            </a:r>
            <a:r>
              <a:rPr lang="de-DE" spc="48" smtClean="0"/>
              <a:t> </a:t>
            </a:r>
            <a:r>
              <a:rPr lang="de-DE" spc="-18" smtClean="0"/>
              <a:t>F</a:t>
            </a:r>
            <a:r>
              <a:rPr lang="de-DE" spc="-12" smtClean="0"/>
              <a:t>er</a:t>
            </a:r>
            <a:r>
              <a:rPr lang="de-DE" spc="-6" smtClean="0"/>
              <a:t>ti</a:t>
            </a:r>
            <a:r>
              <a:rPr lang="de-DE" spc="-12" smtClean="0"/>
              <a:t>gun</a:t>
            </a:r>
            <a:r>
              <a:rPr lang="de-DE" spc="-6" smtClean="0"/>
              <a:t>g </a:t>
            </a:r>
            <a:r>
              <a:rPr lang="de-DE" smtClean="0"/>
              <a:t>T</a:t>
            </a:r>
            <a:r>
              <a:rPr lang="de-DE" spc="-12" smtClean="0"/>
              <a:t>e</a:t>
            </a:r>
            <a:r>
              <a:rPr lang="de-DE" spc="-6" smtClean="0"/>
              <a:t>c</a:t>
            </a:r>
            <a:r>
              <a:rPr lang="de-DE" spc="-12" smtClean="0"/>
              <a:t>hn</a:t>
            </a:r>
            <a:r>
              <a:rPr lang="de-DE" spc="-6" smtClean="0"/>
              <a:t>ische</a:t>
            </a:r>
            <a:r>
              <a:rPr lang="de-DE" spc="18" smtClean="0"/>
              <a:t> </a:t>
            </a:r>
            <a:r>
              <a:rPr lang="de-DE" spc="-6" smtClean="0"/>
              <a:t>Univ</a:t>
            </a:r>
            <a:r>
              <a:rPr lang="de-DE" spc="-12" smtClean="0"/>
              <a:t>er</a:t>
            </a:r>
            <a:r>
              <a:rPr lang="de-DE" spc="-6" smtClean="0"/>
              <a:t>sit</a:t>
            </a:r>
            <a:r>
              <a:rPr lang="de-DE" spc="-12" smtClean="0"/>
              <a:t>ä</a:t>
            </a:r>
            <a:r>
              <a:rPr lang="de-DE" spc="-6" smtClean="0"/>
              <a:t>t</a:t>
            </a:r>
            <a:r>
              <a:rPr lang="de-DE" spc="18" smtClean="0"/>
              <a:t> </a:t>
            </a:r>
            <a:r>
              <a:rPr lang="de-DE" spc="-6" smtClean="0"/>
              <a:t>D</a:t>
            </a:r>
            <a:r>
              <a:rPr lang="de-DE" spc="-12" smtClean="0"/>
              <a:t>re</a:t>
            </a:r>
            <a:r>
              <a:rPr lang="de-DE" spc="-6" smtClean="0"/>
              <a:t>s</a:t>
            </a:r>
            <a:r>
              <a:rPr lang="de-DE" spc="-12" smtClean="0"/>
              <a:t>de</a:t>
            </a:r>
            <a:r>
              <a:rPr lang="de-DE" spc="-6" smtClean="0"/>
              <a:t>n </a:t>
            </a:r>
            <a:r>
              <a:rPr lang="de-DE" spc="-12" smtClean="0"/>
              <a:t>La</a:t>
            </a:r>
            <a:r>
              <a:rPr lang="de-DE" spc="-6" smtClean="0"/>
              <a:t>s</a:t>
            </a:r>
            <a:r>
              <a:rPr lang="de-DE" spc="-12" smtClean="0"/>
              <a:t>er</a:t>
            </a:r>
            <a:r>
              <a:rPr lang="de-DE" spc="-6" smtClean="0"/>
              <a:t>t</a:t>
            </a:r>
            <a:r>
              <a:rPr lang="de-DE" spc="-12" smtClean="0"/>
              <a:t>e</a:t>
            </a:r>
            <a:r>
              <a:rPr lang="de-DE" spc="-6" smtClean="0"/>
              <a:t>c</a:t>
            </a:r>
            <a:r>
              <a:rPr lang="de-DE" spc="-12" smtClean="0"/>
              <a:t>hn</a:t>
            </a:r>
            <a:r>
              <a:rPr lang="de-DE" spc="-6" smtClean="0"/>
              <a:t>ik</a:t>
            </a:r>
            <a:r>
              <a:rPr lang="de-DE" spc="54" smtClean="0"/>
              <a:t> </a:t>
            </a:r>
            <a:r>
              <a:rPr lang="de-DE" spc="-6" smtClean="0"/>
              <a:t>-</a:t>
            </a:r>
            <a:r>
              <a:rPr lang="de-DE" spc="6" smtClean="0"/>
              <a:t> </a:t>
            </a:r>
            <a:r>
              <a:rPr lang="de-DE" spc="-6" smtClean="0"/>
              <a:t>Ein</a:t>
            </a:r>
            <a:r>
              <a:rPr lang="de-DE" spc="-12" smtClean="0"/>
              <a:t>führun</a:t>
            </a:r>
            <a:r>
              <a:rPr lang="de-DE" spc="-6" smtClean="0"/>
              <a:t>g</a:t>
            </a:r>
            <a:endParaRPr lang="de-DE" spc="-6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40" b="0" i="0">
                <a:solidFill>
                  <a:srgbClr val="717879"/>
                </a:solidFill>
                <a:latin typeface="Arial"/>
                <a:cs typeface="Arial"/>
              </a:defRPr>
            </a:lvl1pPr>
          </a:lstStyle>
          <a:p>
            <a:pPr marL="15240"/>
            <a:r>
              <a:rPr lang="de-DE" spc="-18" smtClean="0"/>
              <a:t>F</a:t>
            </a:r>
            <a:r>
              <a:rPr lang="de-DE" spc="-12" smtClean="0"/>
              <a:t>o</a:t>
            </a:r>
            <a:r>
              <a:rPr lang="de-DE" spc="-6" smtClean="0"/>
              <a:t>lie</a:t>
            </a:r>
            <a:r>
              <a:rPr lang="de-DE" spc="6" smtClean="0"/>
              <a:t> </a:t>
            </a:r>
            <a:fld id="{81D60167-4931-47E6-BA6A-407CBD079E47}" type="slidenum">
              <a:rPr spc="-6" smtClean="0"/>
              <a:pPr marL="15240"/>
              <a:t>‹Nr.›</a:t>
            </a:fld>
            <a:endParaRPr spc="-6" dirty="0"/>
          </a:p>
        </p:txBody>
      </p:sp>
    </p:spTree>
    <p:extLst>
      <p:ext uri="{BB962C8B-B14F-4D97-AF65-F5344CB8AC3E}">
        <p14:creationId xmlns:p14="http://schemas.microsoft.com/office/powerpoint/2010/main" val="2821295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2" y="4494775"/>
            <a:ext cx="10438873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br>
              <a:rPr lang="de-DE" dirty="0" smtClean="0"/>
            </a:br>
            <a:r>
              <a:rPr lang="de-DE" dirty="0" smtClean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 smtClean="0"/>
              <a:t>Vorname Name</a:t>
            </a:r>
            <a:br>
              <a:rPr lang="de-DE" dirty="0" smtClean="0"/>
            </a:br>
            <a:r>
              <a:rPr lang="de-DE" dirty="0" smtClean="0"/>
              <a:t>Struktureinheit  der TU Dresden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</a:t>
            </a:r>
            <a:br>
              <a:rPr lang="de-DE" dirty="0" smtClean="0"/>
            </a:br>
            <a:r>
              <a:rPr lang="de-DE" dirty="0" smtClean="0"/>
              <a:t>durch Klicken bearbeiten</a:t>
            </a:r>
            <a:endParaRPr lang="de-DE" dirty="0"/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102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20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9847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387259"/>
            <a:ext cx="10580687" cy="1198491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7067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49" y="1484313"/>
            <a:ext cx="6089649" cy="43449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49" y="1484315"/>
            <a:ext cx="5187950" cy="434498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619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49" y="1484315"/>
            <a:ext cx="3384550" cy="434498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0" y="1484315"/>
            <a:ext cx="3416300" cy="434498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dirty="0" smtClean="0"/>
              <a:t>Titelmasterformat durch Klicken bearbeiten</a:t>
            </a:r>
            <a:endParaRPr lang="de-DE" sz="2400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5195887" cy="434498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0" y="1484315"/>
            <a:ext cx="5187950" cy="434498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653168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Das ist eine Überschrift</a:t>
            </a:r>
            <a:br>
              <a:rPr lang="de-DE" dirty="0" smtClean="0"/>
            </a:br>
            <a:r>
              <a:rPr lang="de-DE" dirty="0" smtClean="0"/>
              <a:t>in zwei Zeilen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Erste Textebene (16pt)</a:t>
            </a:r>
          </a:p>
          <a:p>
            <a:pPr lvl="1"/>
            <a:r>
              <a:rPr lang="de-DE" dirty="0" smtClean="0"/>
              <a:t>Zweite Textebene für Aufzählungen</a:t>
            </a:r>
          </a:p>
          <a:p>
            <a:pPr lvl="2"/>
            <a:r>
              <a:rPr lang="de-DE" dirty="0" smtClean="0"/>
              <a:t>Dritte Textebene bei viel Text (14pt)</a:t>
            </a:r>
          </a:p>
          <a:p>
            <a:pPr lvl="3"/>
            <a:r>
              <a:rPr lang="de-DE" dirty="0" smtClean="0"/>
              <a:t>Vierte Textebene für Aufzählungen bei viel Text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Zwischenseite</a:t>
            </a:r>
          </a:p>
          <a:p>
            <a:pPr lvl="6"/>
            <a:r>
              <a:rPr lang="de-DE" dirty="0" smtClean="0"/>
              <a:t>Für den nächsten Präsentationsabschnitt</a:t>
            </a:r>
            <a:endParaRPr lang="de-DE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3575050" y="6319797"/>
            <a:ext cx="51879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smtClean="0">
                <a:solidFill>
                  <a:schemeClr val="bg2"/>
                </a:solidFill>
              </a:rPr>
              <a:t>Modul Spezielle Fertigungsmethoden</a:t>
            </a:r>
            <a:endParaRPr lang="de-DE" sz="800" dirty="0" smtClean="0">
              <a:solidFill>
                <a:schemeClr val="bg2"/>
              </a:solidFill>
            </a:endParaRPr>
          </a:p>
          <a:p>
            <a:pPr algn="l"/>
            <a:r>
              <a:rPr lang="de-DE" sz="80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MW / Professur für Lase r-und Oberflächentechnik/</a:t>
            </a:r>
            <a:endParaRPr lang="de-DE" sz="800" baseline="0" dirty="0" smtClean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DE" sz="80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Professur für Laserbasierte Fertigung</a:t>
            </a: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8966200" y="6306444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8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Folie</a:t>
            </a:r>
            <a:r>
              <a:rPr lang="de-DE" sz="800" baseline="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 dirty="0" smtClean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955" y="6336430"/>
            <a:ext cx="770373" cy="35061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3" y="6336706"/>
            <a:ext cx="1115691" cy="32444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73" y="6336430"/>
            <a:ext cx="1230227" cy="3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42" indent="-323953" algn="l" defTabSz="914269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5942" indent="-215969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5916" indent="-179362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502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5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0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92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jpeg"/><Relationship Id="rId2" Type="http://schemas.openxmlformats.org/officeDocument/2006/relationships/video" Target="https://www.youtube.com/embed/HaTwQlFGwwY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2.mp4"/><Relationship Id="rId7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5.jpg"/><Relationship Id="rId4" Type="http://schemas.openxmlformats.org/officeDocument/2006/relationships/slideLayout" Target="../slideLayouts/slideLayout3.xml"/><Relationship Id="rId9" Type="http://schemas.openxmlformats.org/officeDocument/2006/relationships/hyperlink" Target="https://www.youtube.com/watch?v=xFy9DNN0j4M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0.emf"/><Relationship Id="rId5" Type="http://schemas.openxmlformats.org/officeDocument/2006/relationships/video" Target="../media/media4.avi"/><Relationship Id="rId10" Type="http://schemas.openxmlformats.org/officeDocument/2006/relationships/image" Target="../media/image19.jpeg"/><Relationship Id="rId4" Type="http://schemas.microsoft.com/office/2007/relationships/media" Target="../media/media4.avi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\\filer01\anne$\Vorlesungen\WS1011_Plasmatechnik\1_Grundlagen\docanlage2.avi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hyperlink" Target="https://video.tu-clausthal.de/film/63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10.jpeg"/><Relationship Id="rId5" Type="http://schemas.openxmlformats.org/officeDocument/2006/relationships/image" Target="../media/image26.jpeg"/><Relationship Id="rId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Fakultät Maschinenwesen</a:t>
            </a:r>
          </a:p>
          <a:p>
            <a:r>
              <a:rPr lang="de-DE" dirty="0" smtClean="0"/>
              <a:t>Institut </a:t>
            </a:r>
            <a:r>
              <a:rPr lang="de-DE" smtClean="0"/>
              <a:t>für Fertigungstechnik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kern="0" smtClean="0">
                <a:ea typeface="Open Sans" panose="020B0606030504020204" pitchFamily="34" charset="0"/>
                <a:cs typeface="Open Sans" panose="020B0606030504020204" pitchFamily="34" charset="0"/>
              </a:rPr>
              <a:t>Wahlpflicht-Modul</a:t>
            </a:r>
            <a:r>
              <a:rPr lang="de-DE" kern="0" smtClean="0"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kern="0" smtClean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kern="0" smtClean="0">
                <a:ea typeface="Open Sans" panose="020B0606030504020204" pitchFamily="34" charset="0"/>
                <a:cs typeface="Open Sans" panose="020B0606030504020204" pitchFamily="34" charset="0"/>
              </a:rPr>
              <a:t>Spezielle </a:t>
            </a:r>
            <a:r>
              <a:rPr lang="de-DE" kern="0">
                <a:ea typeface="Open Sans" panose="020B0606030504020204" pitchFamily="34" charset="0"/>
                <a:cs typeface="Open Sans" panose="020B0606030504020204" pitchFamily="34" charset="0"/>
              </a:rPr>
              <a:t>Fertigungsmethoden </a:t>
            </a:r>
            <a:r>
              <a:rPr lang="de-DE" b="0" kern="0">
                <a:ea typeface="Open Sans" panose="020B0606030504020204" pitchFamily="34" charset="0"/>
                <a:cs typeface="Open Sans" panose="020B0606030504020204" pitchFamily="34" charset="0"/>
              </a:rPr>
              <a:t>(MT-A09-G; </a:t>
            </a:r>
            <a:r>
              <a:rPr lang="de-DE" b="0" kern="0" smtClean="0">
                <a:ea typeface="Open Sans" panose="020B0606030504020204" pitchFamily="34" charset="0"/>
                <a:cs typeface="Open Sans" panose="020B0606030504020204" pitchFamily="34" charset="0"/>
              </a:rPr>
              <a:t>MT-A09-V)</a:t>
            </a:r>
            <a:endParaRPr lang="de-DE" b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51" y="4769041"/>
            <a:ext cx="2749134" cy="125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442201"/>
          </a:xfrm>
        </p:spPr>
        <p:txBody>
          <a:bodyPr/>
          <a:lstStyle/>
          <a:p>
            <a:r>
              <a:rPr lang="de-DE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Spezielle Fertigungsmethoden </a:t>
            </a:r>
            <a:r>
              <a:rPr lang="de-DE" b="0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MT-A09-</a:t>
            </a:r>
            <a:r>
              <a:rPr lang="de-DE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de-DE" smtClean="0"/>
              <a:t/>
            </a:r>
            <a:br>
              <a:rPr lang="de-DE" smtClean="0"/>
            </a:br>
            <a:endParaRPr lang="de-DE" b="0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73886" y="2113753"/>
            <a:ext cx="4569745" cy="326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 Additive Fertigung = Additive Manufacturing (=) 3D-Druck (=) </a:t>
            </a:r>
            <a:r>
              <a:rPr lang="de-DE" altLang="de-DE" sz="1600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de-DE" altLang="de-DE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apid Prototyping</a:t>
            </a:r>
          </a:p>
          <a:p>
            <a:pPr eaLnBrk="1" hangingPunct="1">
              <a:spcBef>
                <a:spcPct val="50000"/>
              </a:spcBef>
              <a:defRPr/>
            </a:pPr>
            <a:endParaRPr lang="de-DE" altLang="de-DE" dirty="0"/>
          </a:p>
          <a:p>
            <a:pPr eaLnBrk="1" hangingPunct="1">
              <a:spcBef>
                <a:spcPct val="50000"/>
              </a:spcBef>
              <a:defRPr/>
            </a:pPr>
            <a:r>
              <a:rPr lang="de-DE" altLang="de-DE" sz="2000" dirty="0"/>
              <a:t>Grundlagen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altLang="de-DE" sz="2000" dirty="0"/>
              <a:t>Verfahren für Kunststoffe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altLang="de-DE" sz="2000" dirty="0"/>
              <a:t>Verfahren für Metalle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altLang="de-DE" sz="2000" dirty="0"/>
              <a:t>Verfahren zur Folgebearbeitung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altLang="de-DE" sz="2000" dirty="0"/>
              <a:t>Praktikum</a:t>
            </a: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874712" y="1378130"/>
            <a:ext cx="3909732" cy="685800"/>
          </a:xfrm>
          <a:prstGeom prst="roundRect">
            <a:avLst>
              <a:gd name="adj" fmla="val 16667"/>
            </a:avLst>
          </a:prstGeom>
          <a:solidFill>
            <a:srgbClr val="60B5FC"/>
          </a:solidFill>
          <a:ln w="9525">
            <a:solidFill>
              <a:srgbClr val="FFFF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de-DE" sz="2000" b="1" dirty="0">
                <a:ea typeface="Open Sans" panose="020B0606030504020204" pitchFamily="34" charset="0"/>
                <a:cs typeface="Open Sans" panose="020B0606030504020204" pitchFamily="34" charset="0"/>
              </a:rPr>
              <a:t>Generative </a:t>
            </a:r>
            <a:r>
              <a:rPr lang="de-DE" sz="20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Fertigungstechnik</a:t>
            </a:r>
            <a:r>
              <a:rPr lang="de-DE" b="1" dirty="0"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b="1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1600" dirty="0" smtClean="0"/>
              <a:t>(2/0/0)</a:t>
            </a:r>
            <a:endParaRPr lang="de-DE" sz="16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944" y="4804385"/>
            <a:ext cx="1255777" cy="124371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232" y="4804386"/>
            <a:ext cx="1735064" cy="124371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9604" y="4826666"/>
            <a:ext cx="1959672" cy="122143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472752" y="1322677"/>
            <a:ext cx="383213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Spinal Implants in Powder Bed Fusion</a:t>
            </a:r>
          </a:p>
        </p:txBody>
      </p:sp>
      <p:sp>
        <p:nvSpPr>
          <p:cNvPr id="8" name="Rechteck 7"/>
          <p:cNvSpPr/>
          <p:nvPr/>
        </p:nvSpPr>
        <p:spPr>
          <a:xfrm>
            <a:off x="5411498" y="4527387"/>
            <a:ext cx="38463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/>
              <a:t>https://www.youtube.com/watch?v=HaTwQlFGwwY</a:t>
            </a:r>
          </a:p>
        </p:txBody>
      </p:sp>
      <p:pic>
        <p:nvPicPr>
          <p:cNvPr id="9" name="HaTwQlFGwwY"/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5472752" y="1365030"/>
            <a:ext cx="5621968" cy="31623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111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442201"/>
          </a:xfrm>
        </p:spPr>
        <p:txBody>
          <a:bodyPr/>
          <a:lstStyle/>
          <a:p>
            <a:r>
              <a:rPr lang="de-DE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Spezielle Fertigungsmethoden </a:t>
            </a:r>
            <a:r>
              <a:rPr lang="de-DE" b="0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MT-A09-</a:t>
            </a:r>
            <a:r>
              <a:rPr lang="de-DE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de-DE" smtClean="0"/>
              <a:t/>
            </a:r>
            <a:br>
              <a:rPr lang="de-DE" smtClean="0"/>
            </a:br>
            <a:endParaRPr lang="de-DE" b="0" dirty="0"/>
          </a:p>
        </p:txBody>
      </p:sp>
      <p:sp>
        <p:nvSpPr>
          <p:cNvPr id="19" name="Textfeld 18"/>
          <p:cNvSpPr txBox="1"/>
          <p:nvPr/>
        </p:nvSpPr>
        <p:spPr>
          <a:xfrm>
            <a:off x="874713" y="1444648"/>
            <a:ext cx="7169830" cy="4582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de-DE" smtClean="0"/>
          </a:p>
          <a:p>
            <a:pPr eaLnBrk="1" hangingPunct="1">
              <a:defRPr/>
            </a:pPr>
            <a:endParaRPr lang="de-DE"/>
          </a:p>
          <a:p>
            <a:pPr eaLnBrk="1" hangingPunct="1">
              <a:defRPr/>
            </a:pPr>
            <a:r>
              <a:rPr lang="de-DE" sz="1600" smtClean="0"/>
              <a:t>Halbtägige </a:t>
            </a:r>
            <a:r>
              <a:rPr lang="de-DE" sz="1600"/>
              <a:t>Praktika (fachübergreifend zum Modul):</a:t>
            </a:r>
            <a:endParaRPr lang="de-DE" sz="1600" dirty="0"/>
          </a:p>
          <a:p>
            <a:pPr eaLnBrk="1" hangingPunct="1">
              <a:defRPr/>
            </a:pPr>
            <a:endParaRPr lang="de-DE" sz="1600" dirty="0"/>
          </a:p>
          <a:p>
            <a:pPr marL="285750" indent="-285750" eaLnBrk="1" hangingPunct="1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sz="1600" dirty="0"/>
              <a:t>anfangs zur Generativen Fertigungstechnik</a:t>
            </a:r>
          </a:p>
          <a:p>
            <a:pPr marL="285750" indent="-285750" eaLnBrk="1" hangingPunct="1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sz="1600" smtClean="0"/>
              <a:t>anschließend </a:t>
            </a:r>
            <a:r>
              <a:rPr lang="de-DE" sz="1600" dirty="0"/>
              <a:t>zu den vorangegangenen LV (Laseranwendung</a:t>
            </a:r>
            <a:r>
              <a:rPr lang="de-DE" sz="1600"/>
              <a:t>, </a:t>
            </a:r>
            <a:r>
              <a:rPr lang="de-DE" sz="1600" smtClean="0"/>
              <a:t>  Plasmaverfahren</a:t>
            </a:r>
            <a:r>
              <a:rPr lang="de-DE" sz="1600" dirty="0"/>
              <a:t>, Charakterisierungsmethoden u.v.a.)</a:t>
            </a:r>
          </a:p>
          <a:p>
            <a:pPr marL="285750" indent="-285750" eaLnBrk="1" hangingPunct="1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sz="1600" smtClean="0"/>
              <a:t>größtenteils </a:t>
            </a:r>
            <a:r>
              <a:rPr lang="de-DE" sz="1600" dirty="0"/>
              <a:t>anhand eines Bauteils</a:t>
            </a:r>
          </a:p>
          <a:p>
            <a:pPr marL="285750" indent="-285750" eaLnBrk="1" hangingPunct="1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sz="1600" smtClean="0"/>
              <a:t>an </a:t>
            </a:r>
            <a:r>
              <a:rPr lang="de-DE" sz="1600"/>
              <a:t>TU oder Fraunhofer-IWS</a:t>
            </a:r>
          </a:p>
          <a:p>
            <a:pPr marL="285750" indent="-285750" eaLnBrk="1" hangingPunct="1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sz="1600" smtClean="0"/>
              <a:t>teilweise </a:t>
            </a:r>
            <a:r>
              <a:rPr lang="de-DE" sz="1600"/>
              <a:t>mit </a:t>
            </a:r>
            <a:r>
              <a:rPr lang="de-DE" sz="1600" smtClean="0"/>
              <a:t>Protokollierung</a:t>
            </a:r>
            <a:endParaRPr lang="de-DE" sz="1600"/>
          </a:p>
          <a:p>
            <a:pPr marL="285750" indent="-285750" eaLnBrk="1" hangingPunct="1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sz="1600" smtClean="0"/>
              <a:t>Instituts- und Firmenbesuch</a:t>
            </a:r>
            <a:endParaRPr lang="de-DE" sz="1600"/>
          </a:p>
          <a:p>
            <a:pPr marL="285750" indent="-285750" eaLnBrk="1" hangingPunct="1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sz="1600" smtClean="0"/>
              <a:t>durchgängige </a:t>
            </a:r>
            <a:r>
              <a:rPr lang="de-DE" sz="1600"/>
              <a:t>Begleitung durch einen </a:t>
            </a:r>
            <a:r>
              <a:rPr lang="de-DE" sz="1600" smtClean="0"/>
              <a:t>Mitarbeiter</a:t>
            </a:r>
          </a:p>
          <a:p>
            <a:pPr marL="342900" indent="-342900" eaLnBrk="1" hangingPunct="1">
              <a:buFontTx/>
              <a:buChar char="-"/>
              <a:defRPr/>
            </a:pPr>
            <a:endParaRPr lang="de-DE" sz="800"/>
          </a:p>
          <a:p>
            <a:pPr eaLnBrk="1" hangingPunct="1">
              <a:defRPr/>
            </a:pPr>
            <a:endParaRPr lang="de-DE" dirty="0"/>
          </a:p>
          <a:p>
            <a:pPr algn="ctr" eaLnBrk="1" hangingPunct="1">
              <a:defRPr/>
            </a:pPr>
            <a:r>
              <a:rPr lang="de-DE" sz="2400" b="1" i="1" smtClean="0"/>
              <a:t>                                        Wir </a:t>
            </a:r>
            <a:r>
              <a:rPr lang="de-DE" sz="2400" b="1" i="1" dirty="0"/>
              <a:t>freuen uns auf Sie ! </a:t>
            </a:r>
            <a:r>
              <a:rPr lang="de-DE" sz="2400" b="1" dirty="0"/>
              <a:t> </a:t>
            </a:r>
            <a:r>
              <a:rPr lang="de-DE" sz="2400" b="1" dirty="0">
                <a:sym typeface="Wingdings" panose="05000000000000000000" pitchFamily="2" charset="2"/>
              </a:rPr>
              <a:t> </a:t>
            </a:r>
            <a:endParaRPr lang="de-DE" sz="2400" b="1" dirty="0"/>
          </a:p>
          <a:p>
            <a:pPr eaLnBrk="1" hangingPunct="1">
              <a:defRPr/>
            </a:pPr>
            <a:r>
              <a:rPr lang="de-DE" dirty="0"/>
              <a:t> </a:t>
            </a: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874712" y="1130007"/>
            <a:ext cx="5705102" cy="685800"/>
          </a:xfrm>
          <a:prstGeom prst="roundRect">
            <a:avLst>
              <a:gd name="adj" fmla="val 16667"/>
            </a:avLst>
          </a:prstGeom>
          <a:solidFill>
            <a:srgbClr val="60B5FC"/>
          </a:solidFill>
          <a:ln w="9525">
            <a:solidFill>
              <a:srgbClr val="FFFF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de-DE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Praktikum </a:t>
            </a:r>
            <a:r>
              <a:rPr lang="de-DE" sz="2000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Spezielle Fertigungstechnik </a:t>
            </a:r>
            <a:r>
              <a:rPr lang="de-DE" sz="1600" dirty="0" smtClean="0"/>
              <a:t>(</a:t>
            </a:r>
            <a:r>
              <a:rPr lang="de-DE" sz="1600" dirty="0"/>
              <a:t>0/0/2)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03" y="2015830"/>
            <a:ext cx="3335111" cy="33351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4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442201"/>
          </a:xfrm>
        </p:spPr>
        <p:txBody>
          <a:bodyPr/>
          <a:lstStyle/>
          <a:p>
            <a:r>
              <a:rPr lang="de-DE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Spezielle Fertigungsmethoden </a:t>
            </a:r>
            <a:r>
              <a:rPr lang="de-DE" b="0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(MT-A09-G; 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MT-A09-V)</a:t>
            </a:r>
            <a:r>
              <a:rPr lang="de-DE" smtClean="0"/>
              <a:t/>
            </a:r>
            <a:br>
              <a:rPr lang="de-DE" smtClean="0"/>
            </a:br>
            <a:endParaRPr lang="de-DE" b="0" dirty="0"/>
          </a:p>
        </p:txBody>
      </p:sp>
      <p:sp>
        <p:nvSpPr>
          <p:cNvPr id="4" name="Rechteck 3"/>
          <p:cNvSpPr/>
          <p:nvPr/>
        </p:nvSpPr>
        <p:spPr bwMode="auto">
          <a:xfrm>
            <a:off x="874712" y="966647"/>
            <a:ext cx="9262457" cy="2502655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859005" y="3350090"/>
            <a:ext cx="9262457" cy="2672337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effectLst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2000205" y="1505141"/>
            <a:ext cx="3421553" cy="776687"/>
          </a:xfrm>
          <a:prstGeom prst="roundRect">
            <a:avLst>
              <a:gd name="adj" fmla="val 16667"/>
            </a:avLst>
          </a:prstGeom>
          <a:solidFill>
            <a:srgbClr val="60B5FC"/>
          </a:solidFill>
          <a:ln w="9525">
            <a:solidFill>
              <a:srgbClr val="FFFF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600" b="1"/>
              <a:t>Lasertechnik</a:t>
            </a:r>
            <a:br>
              <a:rPr lang="de-DE" sz="1600" b="1"/>
            </a:br>
            <a:r>
              <a:rPr lang="de-DE" sz="1600"/>
              <a:t>(2/0/0)</a:t>
            </a:r>
            <a:endParaRPr lang="de-DE" sz="1600" dirty="0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5974494" y="1489836"/>
            <a:ext cx="3414521" cy="776687"/>
          </a:xfrm>
          <a:prstGeom prst="roundRect">
            <a:avLst>
              <a:gd name="adj" fmla="val 16667"/>
            </a:avLst>
          </a:prstGeom>
          <a:solidFill>
            <a:srgbClr val="60B5FC"/>
          </a:solidFill>
          <a:ln w="9525">
            <a:solidFill>
              <a:srgbClr val="FFFF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600" b="1"/>
              <a:t>Plasmatechnik</a:t>
            </a:r>
            <a:br>
              <a:rPr lang="de-DE" sz="1600" b="1"/>
            </a:br>
            <a:r>
              <a:rPr lang="de-DE" sz="1600"/>
              <a:t>(1/1/0)</a:t>
            </a:r>
            <a:endParaRPr lang="de-DE" sz="1600" dirty="0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4186277" y="2460199"/>
            <a:ext cx="3407346" cy="776686"/>
          </a:xfrm>
          <a:prstGeom prst="roundRect">
            <a:avLst>
              <a:gd name="adj" fmla="val 16667"/>
            </a:avLst>
          </a:prstGeom>
          <a:solidFill>
            <a:srgbClr val="60B5FC"/>
          </a:solidFill>
          <a:ln w="9525">
            <a:solidFill>
              <a:srgbClr val="FFFF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600" b="1" dirty="0"/>
              <a:t>Praktikum</a:t>
            </a:r>
            <a:r>
              <a:rPr lang="de-DE" sz="1600" dirty="0"/>
              <a:t> </a:t>
            </a:r>
            <a:r>
              <a:rPr lang="de-DE" sz="1600" b="1" dirty="0"/>
              <a:t>Lasertechnik</a:t>
            </a:r>
            <a:br>
              <a:rPr lang="de-DE" sz="1600" b="1" dirty="0"/>
            </a:br>
            <a:r>
              <a:rPr lang="de-DE" sz="1600" dirty="0"/>
              <a:t>(0/0/1) 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191897" y="1018419"/>
            <a:ext cx="2785066" cy="44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ts val="2960"/>
              </a:lnSpc>
              <a:spcBef>
                <a:spcPct val="50000"/>
              </a:spcBef>
            </a:pPr>
            <a:r>
              <a:rPr lang="de-DE" sz="2000" b="1" dirty="0" smtClean="0"/>
              <a:t>Grundlagen</a:t>
            </a:r>
            <a:r>
              <a:rPr lang="de-DE" sz="2000" dirty="0" smtClean="0"/>
              <a:t> (3/1/1)</a:t>
            </a:r>
            <a:endParaRPr lang="de-DE" sz="2000" dirty="0"/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1974387" y="4163300"/>
            <a:ext cx="3848807" cy="776686"/>
          </a:xfrm>
          <a:prstGeom prst="roundRect">
            <a:avLst>
              <a:gd name="adj" fmla="val 16667"/>
            </a:avLst>
          </a:prstGeom>
          <a:solidFill>
            <a:srgbClr val="60B5FC"/>
          </a:solidFill>
          <a:ln w="9525">
            <a:solidFill>
              <a:srgbClr val="FFFF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600" b="1" dirty="0" smtClean="0"/>
              <a:t>Nanotechnologien</a:t>
            </a:r>
            <a:r>
              <a:rPr lang="de-DE" sz="1600" b="1" dirty="0"/>
              <a:t/>
            </a:r>
            <a:br>
              <a:rPr lang="de-DE" sz="1600" b="1" dirty="0"/>
            </a:br>
            <a:r>
              <a:rPr lang="de-DE" sz="1600" dirty="0"/>
              <a:t>(</a:t>
            </a:r>
            <a:r>
              <a:rPr lang="de-DE" sz="1600" dirty="0" smtClean="0"/>
              <a:t>1/1/0)</a:t>
            </a:r>
            <a:endParaRPr lang="de-DE" sz="1600" dirty="0"/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6279688" y="4198342"/>
            <a:ext cx="3841774" cy="776686"/>
          </a:xfrm>
          <a:prstGeom prst="roundRect">
            <a:avLst>
              <a:gd name="adj" fmla="val 16667"/>
            </a:avLst>
          </a:prstGeom>
          <a:solidFill>
            <a:srgbClr val="60B5FC"/>
          </a:solidFill>
          <a:ln w="9525">
            <a:solidFill>
              <a:srgbClr val="FFFF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600" b="1" dirty="0"/>
              <a:t>Generative </a:t>
            </a:r>
            <a:r>
              <a:rPr lang="de-DE" sz="1600" b="1" dirty="0" smtClean="0"/>
              <a:t>Fertigungstechnik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smtClean="0"/>
              <a:t>(2/0/0)</a:t>
            </a:r>
            <a:endParaRPr lang="de-DE" sz="1600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3606563" y="5314239"/>
            <a:ext cx="4397379" cy="776686"/>
          </a:xfrm>
          <a:prstGeom prst="roundRect">
            <a:avLst>
              <a:gd name="adj" fmla="val 16667"/>
            </a:avLst>
          </a:prstGeom>
          <a:solidFill>
            <a:srgbClr val="60B5FC"/>
          </a:solidFill>
          <a:ln w="9525">
            <a:solidFill>
              <a:srgbClr val="FFFF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600" b="1" dirty="0" smtClean="0"/>
              <a:t>Praktikum Spezielle </a:t>
            </a:r>
            <a:br>
              <a:rPr lang="de-DE" sz="1600" b="1" dirty="0" smtClean="0"/>
            </a:br>
            <a:r>
              <a:rPr lang="de-DE" sz="1600" b="1" dirty="0" smtClean="0"/>
              <a:t>Fertigungstechnik </a:t>
            </a:r>
            <a:r>
              <a:rPr lang="de-DE" sz="1600" dirty="0" smtClean="0"/>
              <a:t>(</a:t>
            </a:r>
            <a:r>
              <a:rPr lang="de-DE" sz="1600" dirty="0"/>
              <a:t>0/0/2)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334951" y="3738187"/>
            <a:ext cx="2785066" cy="44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ts val="2960"/>
              </a:lnSpc>
              <a:spcBef>
                <a:spcPct val="50000"/>
              </a:spcBef>
            </a:pPr>
            <a:r>
              <a:rPr lang="de-DE" sz="2000" b="1" dirty="0" smtClean="0"/>
              <a:t>Vertiefung</a:t>
            </a:r>
            <a:r>
              <a:rPr lang="de-DE" sz="2000" dirty="0" smtClean="0"/>
              <a:t> (3/1/2)</a:t>
            </a:r>
            <a:endParaRPr lang="de-DE" sz="2000" dirty="0"/>
          </a:p>
        </p:txBody>
      </p:sp>
      <p:pic>
        <p:nvPicPr>
          <p:cNvPr id="14" name="wellengleichu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887" y="2281828"/>
            <a:ext cx="1401522" cy="1201553"/>
          </a:xfrm>
          <a:prstGeom prst="rect">
            <a:avLst/>
          </a:prstGeom>
        </p:spPr>
      </p:pic>
      <p:pic>
        <p:nvPicPr>
          <p:cNvPr id="15" name="Picture 6" descr="MT GetrSchweiss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1010" y="2367439"/>
            <a:ext cx="1242090" cy="10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818" y="2127065"/>
            <a:ext cx="2348128" cy="1455442"/>
          </a:xfrm>
          <a:prstGeom prst="rect">
            <a:avLst/>
          </a:prstGeom>
        </p:spPr>
      </p:pic>
      <p:pic>
        <p:nvPicPr>
          <p:cNvPr id="17" name="Picture 65" descr="Immagine%20CN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2616" y="4775037"/>
            <a:ext cx="1896954" cy="14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FDM_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3163" y="4821766"/>
            <a:ext cx="1335898" cy="124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0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1544" y="3685947"/>
            <a:ext cx="0" cy="715518"/>
          </a:xfrm>
          <a:custGeom>
            <a:avLst/>
            <a:gdLst/>
            <a:ahLst/>
            <a:cxnLst/>
            <a:rect l="l" t="t" r="r" b="b"/>
            <a:pathLst>
              <a:path h="596264">
                <a:moveTo>
                  <a:pt x="0" y="595883"/>
                </a:moveTo>
                <a:lnTo>
                  <a:pt x="0" y="0"/>
                </a:lnTo>
              </a:path>
            </a:pathLst>
          </a:custGeom>
          <a:ln w="28956">
            <a:solidFill>
              <a:srgbClr val="083962"/>
            </a:solidFill>
          </a:ln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3" name="object 3"/>
          <p:cNvSpPr/>
          <p:nvPr/>
        </p:nvSpPr>
        <p:spPr>
          <a:xfrm>
            <a:off x="4500372" y="4401006"/>
            <a:ext cx="3217164" cy="1408176"/>
          </a:xfrm>
          <a:custGeom>
            <a:avLst/>
            <a:gdLst/>
            <a:ahLst/>
            <a:cxnLst/>
            <a:rect l="l" t="t" r="r" b="b"/>
            <a:pathLst>
              <a:path w="2680970" h="1173479">
                <a:moveTo>
                  <a:pt x="0" y="1173480"/>
                </a:moveTo>
                <a:lnTo>
                  <a:pt x="2680716" y="1173480"/>
                </a:lnTo>
                <a:lnTo>
                  <a:pt x="2680716" y="0"/>
                </a:lnTo>
                <a:lnTo>
                  <a:pt x="0" y="0"/>
                </a:lnTo>
                <a:lnTo>
                  <a:pt x="0" y="1173480"/>
                </a:lnTo>
                <a:close/>
              </a:path>
            </a:pathLst>
          </a:custGeom>
          <a:solidFill>
            <a:srgbClr val="D1E8FA"/>
          </a:solidFill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4" name="object 4"/>
          <p:cNvSpPr/>
          <p:nvPr/>
        </p:nvSpPr>
        <p:spPr>
          <a:xfrm>
            <a:off x="4500372" y="4401006"/>
            <a:ext cx="3217164" cy="1408176"/>
          </a:xfrm>
          <a:custGeom>
            <a:avLst/>
            <a:gdLst/>
            <a:ahLst/>
            <a:cxnLst/>
            <a:rect l="l" t="t" r="r" b="b"/>
            <a:pathLst>
              <a:path w="2680970" h="1173479">
                <a:moveTo>
                  <a:pt x="0" y="1173480"/>
                </a:moveTo>
                <a:lnTo>
                  <a:pt x="2680716" y="1173480"/>
                </a:lnTo>
                <a:lnTo>
                  <a:pt x="2680716" y="0"/>
                </a:lnTo>
                <a:lnTo>
                  <a:pt x="0" y="0"/>
                </a:lnTo>
                <a:lnTo>
                  <a:pt x="0" y="1173480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5" name="object 5"/>
          <p:cNvSpPr txBox="1"/>
          <p:nvPr/>
        </p:nvSpPr>
        <p:spPr>
          <a:xfrm>
            <a:off x="4546091" y="4471780"/>
            <a:ext cx="2970276" cy="12285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/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K</a:t>
            </a:r>
            <a:r>
              <a:rPr sz="1400" b="1" spc="-24" dirty="0">
                <a:solidFill>
                  <a:srgbClr val="001F5F"/>
                </a:solidFill>
                <a:latin typeface="Open Sans"/>
                <a:cs typeface="Open Sans"/>
              </a:rPr>
              <a:t>o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mmun</a:t>
            </a:r>
            <a:r>
              <a:rPr sz="1400" b="1" spc="-18" dirty="0">
                <a:solidFill>
                  <a:srgbClr val="001F5F"/>
                </a:solidFill>
                <a:latin typeface="Open Sans"/>
                <a:cs typeface="Open Sans"/>
              </a:rPr>
              <a:t>ika</a:t>
            </a:r>
            <a:r>
              <a:rPr sz="1400" b="1" spc="-6" dirty="0">
                <a:solidFill>
                  <a:srgbClr val="001F5F"/>
                </a:solidFill>
                <a:latin typeface="Open Sans"/>
                <a:cs typeface="Open Sans"/>
              </a:rPr>
              <a:t>t</a:t>
            </a:r>
            <a:r>
              <a:rPr sz="1400" b="1" spc="-18" dirty="0">
                <a:solidFill>
                  <a:srgbClr val="001F5F"/>
                </a:solidFill>
                <a:latin typeface="Open Sans"/>
                <a:cs typeface="Open Sans"/>
              </a:rPr>
              <a:t>io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n</a:t>
            </a:r>
            <a:endParaRPr sz="1400">
              <a:latin typeface="Open Sans"/>
              <a:cs typeface="Open Sans"/>
            </a:endParaRPr>
          </a:p>
          <a:p>
            <a:pPr marL="15240" marR="6096">
              <a:spcBef>
                <a:spcPts val="672"/>
              </a:spcBef>
            </a:pPr>
            <a:r>
              <a:rPr sz="1200" b="1" spc="-6" dirty="0">
                <a:latin typeface="Open Sans"/>
                <a:cs typeface="Open Sans"/>
              </a:rPr>
              <a:t>Licht</a:t>
            </a:r>
            <a:r>
              <a:rPr sz="1200" b="1" spc="-12" dirty="0">
                <a:latin typeface="Open Sans"/>
                <a:cs typeface="Open Sans"/>
              </a:rPr>
              <a:t>leiter</a:t>
            </a:r>
            <a:r>
              <a:rPr sz="1200" b="1" spc="-6" dirty="0">
                <a:latin typeface="Open Sans"/>
                <a:cs typeface="Open Sans"/>
              </a:rPr>
              <a:t>,</a:t>
            </a:r>
            <a:r>
              <a:rPr sz="1200" b="1" spc="6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Opt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ele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6" dirty="0">
                <a:latin typeface="Open Sans"/>
                <a:cs typeface="Open Sans"/>
              </a:rPr>
              <a:t>tr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n</a:t>
            </a:r>
            <a:r>
              <a:rPr sz="1200" b="1" dirty="0">
                <a:latin typeface="Open Sans"/>
                <a:cs typeface="Open Sans"/>
              </a:rPr>
              <a:t>i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6" dirty="0">
                <a:latin typeface="Open Sans"/>
                <a:cs typeface="Open Sans"/>
              </a:rPr>
              <a:t>,</a:t>
            </a:r>
            <a:r>
              <a:rPr sz="1200" b="1" spc="54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integrier</a:t>
            </a:r>
            <a:r>
              <a:rPr sz="1200" b="1" spc="-18" dirty="0">
                <a:latin typeface="Open Sans"/>
                <a:cs typeface="Open Sans"/>
              </a:rPr>
              <a:t>te</a:t>
            </a:r>
            <a:r>
              <a:rPr sz="1200" b="1" spc="-12" dirty="0">
                <a:latin typeface="Open Sans"/>
                <a:cs typeface="Open Sans"/>
              </a:rPr>
              <a:t> Opti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6" dirty="0">
                <a:latin typeface="Open Sans"/>
                <a:cs typeface="Open Sans"/>
              </a:rPr>
              <a:t>,</a:t>
            </a:r>
            <a:r>
              <a:rPr sz="1200" b="1" spc="30" dirty="0">
                <a:latin typeface="Open Sans"/>
                <a:cs typeface="Open Sans"/>
              </a:rPr>
              <a:t> 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pt</a:t>
            </a:r>
            <a:r>
              <a:rPr sz="1200" b="1" spc="-12" dirty="0">
                <a:latin typeface="Open Sans"/>
                <a:cs typeface="Open Sans"/>
              </a:rPr>
              <a:t>ische</a:t>
            </a:r>
            <a:r>
              <a:rPr sz="1200" b="1" spc="30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K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pp</a:t>
            </a:r>
            <a:r>
              <a:rPr sz="1200" b="1" spc="-12" dirty="0">
                <a:latin typeface="Open Sans"/>
                <a:cs typeface="Open Sans"/>
              </a:rPr>
              <a:t>l</a:t>
            </a:r>
            <a:r>
              <a:rPr sz="1200" b="1" spc="-6" dirty="0">
                <a:latin typeface="Open Sans"/>
                <a:cs typeface="Open Sans"/>
              </a:rPr>
              <a:t>er,</a:t>
            </a:r>
            <a:r>
              <a:rPr sz="1200" b="1" spc="12" dirty="0">
                <a:latin typeface="Open Sans"/>
                <a:cs typeface="Open Sans"/>
              </a:rPr>
              <a:t> 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pt</a:t>
            </a:r>
            <a:r>
              <a:rPr sz="1200" b="1" spc="-12" dirty="0">
                <a:latin typeface="Open Sans"/>
                <a:cs typeface="Open Sans"/>
              </a:rPr>
              <a:t>ische</a:t>
            </a:r>
            <a:r>
              <a:rPr sz="1200" b="1" spc="-6" dirty="0">
                <a:latin typeface="Open Sans"/>
                <a:cs typeface="Open Sans"/>
              </a:rPr>
              <a:t> </a:t>
            </a:r>
            <a:r>
              <a:rPr sz="1200" b="1" spc="-18" dirty="0">
                <a:latin typeface="Open Sans"/>
                <a:cs typeface="Open Sans"/>
              </a:rPr>
              <a:t>Re</a:t>
            </a:r>
            <a:r>
              <a:rPr sz="1200" b="1" spc="-6" dirty="0">
                <a:latin typeface="Open Sans"/>
                <a:cs typeface="Open Sans"/>
              </a:rPr>
              <a:t>c</a:t>
            </a:r>
            <a:r>
              <a:rPr sz="1200" b="1" spc="-12" dirty="0">
                <a:latin typeface="Open Sans"/>
                <a:cs typeface="Open Sans"/>
              </a:rPr>
              <a:t>hnersy</a:t>
            </a:r>
            <a:r>
              <a:rPr sz="1200" b="1" spc="-18" dirty="0">
                <a:latin typeface="Open Sans"/>
                <a:cs typeface="Open Sans"/>
              </a:rPr>
              <a:t>s</a:t>
            </a:r>
            <a:r>
              <a:rPr sz="1200" b="1" spc="-12" dirty="0">
                <a:latin typeface="Open Sans"/>
                <a:cs typeface="Open Sans"/>
              </a:rPr>
              <a:t>teme,</a:t>
            </a:r>
            <a:r>
              <a:rPr sz="1200" b="1" spc="30" dirty="0">
                <a:latin typeface="Open Sans"/>
                <a:cs typeface="Open Sans"/>
              </a:rPr>
              <a:t> 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pt</a:t>
            </a:r>
            <a:r>
              <a:rPr sz="1200" b="1" spc="-12" dirty="0">
                <a:latin typeface="Open Sans"/>
                <a:cs typeface="Open Sans"/>
              </a:rPr>
              <a:t>ische</a:t>
            </a:r>
            <a:r>
              <a:rPr sz="1200" b="1" spc="54" dirty="0">
                <a:latin typeface="Open Sans"/>
                <a:cs typeface="Open Sans"/>
              </a:rPr>
              <a:t> </a:t>
            </a:r>
            <a:r>
              <a:rPr sz="1200" b="1" spc="-24" dirty="0">
                <a:latin typeface="Open Sans"/>
                <a:cs typeface="Open Sans"/>
              </a:rPr>
              <a:t>D</a:t>
            </a:r>
            <a:r>
              <a:rPr sz="1200" b="1" spc="-12" dirty="0">
                <a:latin typeface="Open Sans"/>
                <a:cs typeface="Open Sans"/>
              </a:rPr>
              <a:t>atenv</a:t>
            </a:r>
            <a:r>
              <a:rPr sz="1200" b="1" spc="-18" dirty="0">
                <a:latin typeface="Open Sans"/>
                <a:cs typeface="Open Sans"/>
              </a:rPr>
              <a:t>e</a:t>
            </a:r>
            <a:r>
              <a:rPr sz="1200" b="1" spc="-6" dirty="0">
                <a:latin typeface="Open Sans"/>
                <a:cs typeface="Open Sans"/>
              </a:rPr>
              <a:t>r- arb</a:t>
            </a:r>
            <a:r>
              <a:rPr sz="1200" b="1" spc="-12" dirty="0">
                <a:latin typeface="Open Sans"/>
                <a:cs typeface="Open Sans"/>
              </a:rPr>
              <a:t>eitung,</a:t>
            </a:r>
            <a:r>
              <a:rPr sz="1200" b="1" dirty="0">
                <a:latin typeface="Open Sans"/>
                <a:cs typeface="Open Sans"/>
              </a:rPr>
              <a:t> 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pt</a:t>
            </a:r>
            <a:r>
              <a:rPr sz="1200" b="1" spc="-12" dirty="0">
                <a:latin typeface="Open Sans"/>
                <a:cs typeface="Open Sans"/>
              </a:rPr>
              <a:t>ische</a:t>
            </a:r>
            <a:r>
              <a:rPr sz="1200" b="1" spc="30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K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mm</a:t>
            </a:r>
            <a:r>
              <a:rPr sz="1200" b="1" spc="-12" dirty="0">
                <a:latin typeface="Open Sans"/>
                <a:cs typeface="Open Sans"/>
              </a:rPr>
              <a:t>uni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12" dirty="0">
                <a:latin typeface="Open Sans"/>
                <a:cs typeface="Open Sans"/>
              </a:rPr>
              <a:t>at</a:t>
            </a:r>
            <a:r>
              <a:rPr sz="1200" b="1" spc="-18" dirty="0">
                <a:latin typeface="Open Sans"/>
                <a:cs typeface="Open Sans"/>
              </a:rPr>
              <a:t>io</a:t>
            </a:r>
            <a:r>
              <a:rPr sz="1200" b="1" dirty="0">
                <a:latin typeface="Open Sans"/>
                <a:cs typeface="Open Sans"/>
              </a:rPr>
              <a:t>ns</a:t>
            </a:r>
            <a:r>
              <a:rPr sz="1200" b="1" spc="-6" dirty="0">
                <a:latin typeface="Open Sans"/>
                <a:cs typeface="Open Sans"/>
              </a:rPr>
              <a:t>- </a:t>
            </a:r>
            <a:r>
              <a:rPr sz="1200" b="1" spc="-18" dirty="0">
                <a:latin typeface="Open Sans"/>
                <a:cs typeface="Open Sans"/>
              </a:rPr>
              <a:t>sys</a:t>
            </a:r>
            <a:r>
              <a:rPr sz="1200" b="1" spc="-6" dirty="0">
                <a:latin typeface="Open Sans"/>
                <a:cs typeface="Open Sans"/>
              </a:rPr>
              <a:t>t</a:t>
            </a:r>
            <a:r>
              <a:rPr sz="1200" b="1" spc="-18" dirty="0">
                <a:latin typeface="Open Sans"/>
                <a:cs typeface="Open Sans"/>
              </a:rPr>
              <a:t>e</a:t>
            </a:r>
            <a:r>
              <a:rPr sz="1200" b="1" spc="-12" dirty="0">
                <a:latin typeface="Open Sans"/>
                <a:cs typeface="Open Sans"/>
              </a:rPr>
              <a:t>me</a:t>
            </a:r>
            <a:endParaRPr sz="12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06058" y="2590494"/>
            <a:ext cx="0" cy="673608"/>
          </a:xfrm>
          <a:custGeom>
            <a:avLst/>
            <a:gdLst/>
            <a:ahLst/>
            <a:cxnLst/>
            <a:rect l="l" t="t" r="r" b="b"/>
            <a:pathLst>
              <a:path h="561339">
                <a:moveTo>
                  <a:pt x="0" y="0"/>
                </a:moveTo>
                <a:lnTo>
                  <a:pt x="0" y="560831"/>
                </a:lnTo>
              </a:path>
            </a:pathLst>
          </a:custGeom>
          <a:ln w="28956">
            <a:solidFill>
              <a:srgbClr val="083962"/>
            </a:solidFill>
          </a:ln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7" name="object 7"/>
          <p:cNvSpPr/>
          <p:nvPr/>
        </p:nvSpPr>
        <p:spPr>
          <a:xfrm>
            <a:off x="4500372" y="1184147"/>
            <a:ext cx="3217164" cy="1406652"/>
          </a:xfrm>
          <a:custGeom>
            <a:avLst/>
            <a:gdLst/>
            <a:ahLst/>
            <a:cxnLst/>
            <a:rect l="l" t="t" r="r" b="b"/>
            <a:pathLst>
              <a:path w="2680970" h="1172210">
                <a:moveTo>
                  <a:pt x="0" y="1171955"/>
                </a:moveTo>
                <a:lnTo>
                  <a:pt x="2680716" y="1171955"/>
                </a:lnTo>
                <a:lnTo>
                  <a:pt x="2680716" y="0"/>
                </a:lnTo>
                <a:lnTo>
                  <a:pt x="0" y="0"/>
                </a:lnTo>
                <a:lnTo>
                  <a:pt x="0" y="1171955"/>
                </a:lnTo>
                <a:close/>
              </a:path>
            </a:pathLst>
          </a:custGeom>
          <a:solidFill>
            <a:srgbClr val="D1E8FA"/>
          </a:solidFill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8" name="object 8"/>
          <p:cNvSpPr/>
          <p:nvPr/>
        </p:nvSpPr>
        <p:spPr>
          <a:xfrm>
            <a:off x="4500372" y="1184147"/>
            <a:ext cx="3217164" cy="1406652"/>
          </a:xfrm>
          <a:custGeom>
            <a:avLst/>
            <a:gdLst/>
            <a:ahLst/>
            <a:cxnLst/>
            <a:rect l="l" t="t" r="r" b="b"/>
            <a:pathLst>
              <a:path w="2680970" h="1172210">
                <a:moveTo>
                  <a:pt x="0" y="1171955"/>
                </a:moveTo>
                <a:lnTo>
                  <a:pt x="2680716" y="1171955"/>
                </a:lnTo>
                <a:lnTo>
                  <a:pt x="2680716" y="0"/>
                </a:lnTo>
                <a:lnTo>
                  <a:pt x="0" y="0"/>
                </a:lnTo>
                <a:lnTo>
                  <a:pt x="0" y="117195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9" name="object 9"/>
          <p:cNvSpPr txBox="1"/>
          <p:nvPr/>
        </p:nvSpPr>
        <p:spPr>
          <a:xfrm>
            <a:off x="4546091" y="1253683"/>
            <a:ext cx="3044952" cy="12285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/>
            <a:r>
              <a:rPr sz="1400" b="1" spc="-12" dirty="0">
                <a:latin typeface="Open Sans"/>
                <a:cs typeface="Open Sans"/>
              </a:rPr>
              <a:t>Produ</a:t>
            </a:r>
            <a:r>
              <a:rPr sz="1400" b="1" spc="-24" dirty="0">
                <a:latin typeface="Open Sans"/>
                <a:cs typeface="Open Sans"/>
              </a:rPr>
              <a:t>k</a:t>
            </a:r>
            <a:r>
              <a:rPr sz="1400" b="1" spc="-6" dirty="0">
                <a:latin typeface="Open Sans"/>
                <a:cs typeface="Open Sans"/>
              </a:rPr>
              <a:t>t</a:t>
            </a:r>
            <a:r>
              <a:rPr sz="1400" b="1" spc="-12" dirty="0">
                <a:latin typeface="Open Sans"/>
                <a:cs typeface="Open Sans"/>
              </a:rPr>
              <a:t>i</a:t>
            </a:r>
            <a:r>
              <a:rPr sz="1400" b="1" spc="-24" dirty="0">
                <a:latin typeface="Open Sans"/>
                <a:cs typeface="Open Sans"/>
              </a:rPr>
              <a:t>o</a:t>
            </a:r>
            <a:r>
              <a:rPr sz="1400" b="1" spc="-12" dirty="0">
                <a:latin typeface="Open Sans"/>
                <a:cs typeface="Open Sans"/>
              </a:rPr>
              <a:t>nstechn</a:t>
            </a:r>
            <a:r>
              <a:rPr sz="1400" b="1" dirty="0">
                <a:latin typeface="Open Sans"/>
                <a:cs typeface="Open Sans"/>
              </a:rPr>
              <a:t>i</a:t>
            </a:r>
            <a:r>
              <a:rPr sz="1400" b="1" spc="-12" dirty="0">
                <a:latin typeface="Open Sans"/>
                <a:cs typeface="Open Sans"/>
              </a:rPr>
              <a:t>k</a:t>
            </a:r>
            <a:endParaRPr sz="1400">
              <a:latin typeface="Open Sans"/>
              <a:cs typeface="Open Sans"/>
            </a:endParaRPr>
          </a:p>
          <a:p>
            <a:pPr marL="15240" marR="6096">
              <a:spcBef>
                <a:spcPts val="660"/>
              </a:spcBef>
            </a:pPr>
            <a:r>
              <a:rPr sz="1200" b="1" spc="-6" dirty="0">
                <a:latin typeface="Open Sans"/>
                <a:cs typeface="Open Sans"/>
              </a:rPr>
              <a:t>Fert</a:t>
            </a:r>
            <a:r>
              <a:rPr sz="1200" b="1" spc="-12" dirty="0">
                <a:latin typeface="Open Sans"/>
                <a:cs typeface="Open Sans"/>
              </a:rPr>
              <a:t>ig</a:t>
            </a:r>
            <a:r>
              <a:rPr sz="1200" b="1" spc="-6" dirty="0">
                <a:latin typeface="Open Sans"/>
                <a:cs typeface="Open Sans"/>
              </a:rPr>
              <a:t>u</a:t>
            </a:r>
            <a:r>
              <a:rPr sz="1200" b="1" spc="-12" dirty="0">
                <a:latin typeface="Open Sans"/>
                <a:cs typeface="Open Sans"/>
              </a:rPr>
              <a:t>ngs</a:t>
            </a:r>
            <a:r>
              <a:rPr sz="1200" b="1" spc="-18" dirty="0">
                <a:latin typeface="Open Sans"/>
                <a:cs typeface="Open Sans"/>
              </a:rPr>
              <a:t>s</a:t>
            </a:r>
            <a:r>
              <a:rPr sz="1200" b="1" spc="-12" dirty="0">
                <a:latin typeface="Open Sans"/>
                <a:cs typeface="Open Sans"/>
              </a:rPr>
              <a:t>y</a:t>
            </a:r>
            <a:r>
              <a:rPr sz="1200" b="1" spc="-18" dirty="0">
                <a:latin typeface="Open Sans"/>
                <a:cs typeface="Open Sans"/>
              </a:rPr>
              <a:t>s</a:t>
            </a:r>
            <a:r>
              <a:rPr sz="1200" b="1" spc="-12" dirty="0">
                <a:latin typeface="Open Sans"/>
                <a:cs typeface="Open Sans"/>
              </a:rPr>
              <a:t>teme,</a:t>
            </a:r>
            <a:r>
              <a:rPr sz="1200" b="1" spc="42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Qua</a:t>
            </a:r>
            <a:r>
              <a:rPr sz="1200" b="1" spc="-18" dirty="0">
                <a:latin typeface="Open Sans"/>
                <a:cs typeface="Open Sans"/>
              </a:rPr>
              <a:t>l</a:t>
            </a:r>
            <a:r>
              <a:rPr sz="1200" b="1" spc="-12" dirty="0">
                <a:latin typeface="Open Sans"/>
                <a:cs typeface="Open Sans"/>
              </a:rPr>
              <a:t>i</a:t>
            </a:r>
            <a:r>
              <a:rPr sz="1200" b="1" spc="-6" dirty="0">
                <a:latin typeface="Open Sans"/>
                <a:cs typeface="Open Sans"/>
              </a:rPr>
              <a:t>tät</a:t>
            </a:r>
            <a:r>
              <a:rPr sz="1200" b="1" spc="-12" dirty="0">
                <a:latin typeface="Open Sans"/>
                <a:cs typeface="Open Sans"/>
              </a:rPr>
              <a:t>ssicherung,</a:t>
            </a:r>
            <a:r>
              <a:rPr sz="1200" b="1" spc="-6" dirty="0">
                <a:latin typeface="Open Sans"/>
                <a:cs typeface="Open Sans"/>
              </a:rPr>
              <a:t> </a:t>
            </a:r>
            <a:r>
              <a:rPr sz="1200" b="1" spc="-18" dirty="0">
                <a:latin typeface="Open Sans"/>
                <a:cs typeface="Open Sans"/>
              </a:rPr>
              <a:t>M</a:t>
            </a:r>
            <a:r>
              <a:rPr sz="1200" b="1" spc="-6" dirty="0">
                <a:latin typeface="Open Sans"/>
                <a:cs typeface="Open Sans"/>
              </a:rPr>
              <a:t>ateri</a:t>
            </a:r>
            <a:r>
              <a:rPr sz="1200" b="1" spc="-12" dirty="0">
                <a:latin typeface="Open Sans"/>
                <a:cs typeface="Open Sans"/>
              </a:rPr>
              <a:t>alsynt</a:t>
            </a:r>
            <a:r>
              <a:rPr sz="1200" b="1" spc="-6" dirty="0">
                <a:latin typeface="Open Sans"/>
                <a:cs typeface="Open Sans"/>
              </a:rPr>
              <a:t>h</a:t>
            </a:r>
            <a:r>
              <a:rPr sz="1200" b="1" spc="-12" dirty="0">
                <a:latin typeface="Open Sans"/>
                <a:cs typeface="Open Sans"/>
              </a:rPr>
              <a:t>es</a:t>
            </a:r>
            <a:r>
              <a:rPr sz="1200" b="1" spc="-6" dirty="0">
                <a:latin typeface="Open Sans"/>
                <a:cs typeface="Open Sans"/>
              </a:rPr>
              <a:t>e,</a:t>
            </a:r>
            <a:r>
              <a:rPr sz="1200" b="1" spc="42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neue</a:t>
            </a:r>
            <a:r>
              <a:rPr sz="1200" b="1" dirty="0">
                <a:latin typeface="Open Sans"/>
                <a:cs typeface="Open Sans"/>
              </a:rPr>
              <a:t> </a:t>
            </a:r>
            <a:r>
              <a:rPr sz="1200" b="1" spc="-18" dirty="0">
                <a:latin typeface="Open Sans"/>
                <a:cs typeface="Open Sans"/>
              </a:rPr>
              <a:t>W</a:t>
            </a:r>
            <a:r>
              <a:rPr sz="1200" b="1" spc="-12" dirty="0">
                <a:latin typeface="Open Sans"/>
                <a:cs typeface="Open Sans"/>
              </a:rPr>
              <a:t>er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12" dirty="0">
                <a:latin typeface="Open Sans"/>
                <a:cs typeface="Open Sans"/>
              </a:rPr>
              <a:t>s</a:t>
            </a:r>
            <a:r>
              <a:rPr sz="1200" b="1" spc="-6" dirty="0">
                <a:latin typeface="Open Sans"/>
                <a:cs typeface="Open Sans"/>
              </a:rPr>
              <a:t>t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ffe</a:t>
            </a:r>
            <a:r>
              <a:rPr sz="1200" b="1" spc="-6" dirty="0">
                <a:latin typeface="Open Sans"/>
                <a:cs typeface="Open Sans"/>
              </a:rPr>
              <a:t>,</a:t>
            </a:r>
            <a:r>
              <a:rPr sz="1200" b="1" spc="-12" dirty="0">
                <a:latin typeface="Open Sans"/>
                <a:cs typeface="Open Sans"/>
              </a:rPr>
              <a:t> Schweißen,</a:t>
            </a:r>
            <a:r>
              <a:rPr sz="1200" b="1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Schnei</a:t>
            </a:r>
            <a:r>
              <a:rPr sz="1200" b="1" spc="-6" dirty="0">
                <a:latin typeface="Open Sans"/>
                <a:cs typeface="Open Sans"/>
              </a:rPr>
              <a:t>d</a:t>
            </a:r>
            <a:r>
              <a:rPr sz="1200" b="1" spc="-12" dirty="0">
                <a:latin typeface="Open Sans"/>
                <a:cs typeface="Open Sans"/>
              </a:rPr>
              <a:t>en,</a:t>
            </a:r>
            <a:r>
              <a:rPr sz="1200" b="1" spc="12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Beschichten, Beschrifte</a:t>
            </a:r>
            <a:r>
              <a:rPr sz="1200" b="1" spc="-6" dirty="0">
                <a:latin typeface="Open Sans"/>
                <a:cs typeface="Open Sans"/>
              </a:rPr>
              <a:t>n,</a:t>
            </a:r>
            <a:r>
              <a:rPr sz="1200" b="1" spc="12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Veredel</a:t>
            </a:r>
            <a:r>
              <a:rPr sz="1200" b="1" spc="-6" dirty="0">
                <a:latin typeface="Open Sans"/>
                <a:cs typeface="Open Sans"/>
              </a:rPr>
              <a:t>n,</a:t>
            </a:r>
            <a:r>
              <a:rPr sz="1200" b="1" spc="12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B</a:t>
            </a:r>
            <a:r>
              <a:rPr sz="1200" b="1" spc="-18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hre</a:t>
            </a:r>
            <a:r>
              <a:rPr sz="1200" b="1" spc="-6" dirty="0">
                <a:latin typeface="Open Sans"/>
                <a:cs typeface="Open Sans"/>
              </a:rPr>
              <a:t>n,</a:t>
            </a:r>
            <a:r>
              <a:rPr sz="1200" b="1" spc="12" dirty="0">
                <a:latin typeface="Open Sans"/>
                <a:cs typeface="Open Sans"/>
              </a:rPr>
              <a:t> </a:t>
            </a:r>
            <a:r>
              <a:rPr sz="1200" b="1" spc="-6" dirty="0">
                <a:latin typeface="Open Sans"/>
                <a:cs typeface="Open Sans"/>
              </a:rPr>
              <a:t>H</a:t>
            </a:r>
            <a:r>
              <a:rPr sz="1200" b="1" spc="-12" dirty="0">
                <a:latin typeface="Open Sans"/>
                <a:cs typeface="Open Sans"/>
              </a:rPr>
              <a:t>ärte</a:t>
            </a:r>
            <a:r>
              <a:rPr sz="1200" b="1" spc="-6" dirty="0">
                <a:latin typeface="Open Sans"/>
                <a:cs typeface="Open Sans"/>
              </a:rPr>
              <a:t>n, L</a:t>
            </a:r>
            <a:r>
              <a:rPr sz="1200" b="1" spc="-18" dirty="0">
                <a:latin typeface="Open Sans"/>
                <a:cs typeface="Open Sans"/>
              </a:rPr>
              <a:t>ö</a:t>
            </a:r>
            <a:r>
              <a:rPr sz="1200" b="1" spc="-6" dirty="0">
                <a:latin typeface="Open Sans"/>
                <a:cs typeface="Open Sans"/>
              </a:rPr>
              <a:t>ten,</a:t>
            </a:r>
            <a:r>
              <a:rPr sz="1200" b="1" spc="12" dirty="0">
                <a:latin typeface="Open Sans"/>
                <a:cs typeface="Open Sans"/>
              </a:rPr>
              <a:t> </a:t>
            </a:r>
            <a:r>
              <a:rPr sz="1200" b="1" spc="-18" dirty="0">
                <a:latin typeface="Open Sans"/>
                <a:cs typeface="Open Sans"/>
              </a:rPr>
              <a:t>Mi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6" dirty="0">
                <a:latin typeface="Open Sans"/>
                <a:cs typeface="Open Sans"/>
              </a:rPr>
              <a:t>r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stru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12" dirty="0">
                <a:latin typeface="Open Sans"/>
                <a:cs typeface="Open Sans"/>
              </a:rPr>
              <a:t>turieren</a:t>
            </a:r>
            <a:endParaRPr sz="1200">
              <a:latin typeface="Open Sans"/>
              <a:cs typeface="Open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1544" y="2590494"/>
            <a:ext cx="2286" cy="502920"/>
          </a:xfrm>
          <a:custGeom>
            <a:avLst/>
            <a:gdLst/>
            <a:ahLst/>
            <a:cxnLst/>
            <a:rect l="l" t="t" r="r" b="b"/>
            <a:pathLst>
              <a:path w="1904" h="419100">
                <a:moveTo>
                  <a:pt x="0" y="419099"/>
                </a:moveTo>
                <a:lnTo>
                  <a:pt x="1524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11" name="object 11"/>
          <p:cNvSpPr/>
          <p:nvPr/>
        </p:nvSpPr>
        <p:spPr>
          <a:xfrm>
            <a:off x="4703368" y="3093415"/>
            <a:ext cx="2818638" cy="806958"/>
          </a:xfrm>
          <a:custGeom>
            <a:avLst/>
            <a:gdLst/>
            <a:ahLst/>
            <a:cxnLst/>
            <a:rect l="l" t="t" r="r" b="b"/>
            <a:pathLst>
              <a:path w="2348865" h="672464">
                <a:moveTo>
                  <a:pt x="1174241" y="0"/>
                </a:moveTo>
                <a:lnTo>
                  <a:pt x="1077943" y="1114"/>
                </a:lnTo>
                <a:lnTo>
                  <a:pt x="983786" y="4399"/>
                </a:lnTo>
                <a:lnTo>
                  <a:pt x="892075" y="9768"/>
                </a:lnTo>
                <a:lnTo>
                  <a:pt x="803111" y="17135"/>
                </a:lnTo>
                <a:lnTo>
                  <a:pt x="717196" y="26414"/>
                </a:lnTo>
                <a:lnTo>
                  <a:pt x="634633" y="37516"/>
                </a:lnTo>
                <a:lnTo>
                  <a:pt x="555725" y="50357"/>
                </a:lnTo>
                <a:lnTo>
                  <a:pt x="480773" y="64849"/>
                </a:lnTo>
                <a:lnTo>
                  <a:pt x="410079" y="80905"/>
                </a:lnTo>
                <a:lnTo>
                  <a:pt x="343947" y="98440"/>
                </a:lnTo>
                <a:lnTo>
                  <a:pt x="282679" y="117367"/>
                </a:lnTo>
                <a:lnTo>
                  <a:pt x="226576" y="137598"/>
                </a:lnTo>
                <a:lnTo>
                  <a:pt x="175941" y="159048"/>
                </a:lnTo>
                <a:lnTo>
                  <a:pt x="131076" y="181630"/>
                </a:lnTo>
                <a:lnTo>
                  <a:pt x="92285" y="205257"/>
                </a:lnTo>
                <a:lnTo>
                  <a:pt x="59868" y="229843"/>
                </a:lnTo>
                <a:lnTo>
                  <a:pt x="15370" y="281544"/>
                </a:lnTo>
                <a:lnTo>
                  <a:pt x="0" y="336042"/>
                </a:lnTo>
                <a:lnTo>
                  <a:pt x="3892" y="363596"/>
                </a:lnTo>
                <a:lnTo>
                  <a:pt x="34129" y="416782"/>
                </a:lnTo>
                <a:lnTo>
                  <a:pt x="92285" y="466826"/>
                </a:lnTo>
                <a:lnTo>
                  <a:pt x="131076" y="490453"/>
                </a:lnTo>
                <a:lnTo>
                  <a:pt x="175941" y="513035"/>
                </a:lnTo>
                <a:lnTo>
                  <a:pt x="226576" y="534485"/>
                </a:lnTo>
                <a:lnTo>
                  <a:pt x="282679" y="554716"/>
                </a:lnTo>
                <a:lnTo>
                  <a:pt x="343947" y="573643"/>
                </a:lnTo>
                <a:lnTo>
                  <a:pt x="410079" y="591178"/>
                </a:lnTo>
                <a:lnTo>
                  <a:pt x="480773" y="607234"/>
                </a:lnTo>
                <a:lnTo>
                  <a:pt x="555725" y="621726"/>
                </a:lnTo>
                <a:lnTo>
                  <a:pt x="634633" y="634567"/>
                </a:lnTo>
                <a:lnTo>
                  <a:pt x="717196" y="645669"/>
                </a:lnTo>
                <a:lnTo>
                  <a:pt x="803111" y="654948"/>
                </a:lnTo>
                <a:lnTo>
                  <a:pt x="892075" y="662315"/>
                </a:lnTo>
                <a:lnTo>
                  <a:pt x="983786" y="667684"/>
                </a:lnTo>
                <a:lnTo>
                  <a:pt x="1077943" y="670969"/>
                </a:lnTo>
                <a:lnTo>
                  <a:pt x="1174241" y="672084"/>
                </a:lnTo>
                <a:lnTo>
                  <a:pt x="1270540" y="670969"/>
                </a:lnTo>
                <a:lnTo>
                  <a:pt x="1364697" y="667684"/>
                </a:lnTo>
                <a:lnTo>
                  <a:pt x="1456408" y="662315"/>
                </a:lnTo>
                <a:lnTo>
                  <a:pt x="1545372" y="654948"/>
                </a:lnTo>
                <a:lnTo>
                  <a:pt x="1631287" y="645669"/>
                </a:lnTo>
                <a:lnTo>
                  <a:pt x="1713850" y="634567"/>
                </a:lnTo>
                <a:lnTo>
                  <a:pt x="1792758" y="621726"/>
                </a:lnTo>
                <a:lnTo>
                  <a:pt x="1867710" y="607234"/>
                </a:lnTo>
                <a:lnTo>
                  <a:pt x="1938404" y="591178"/>
                </a:lnTo>
                <a:lnTo>
                  <a:pt x="2004536" y="573643"/>
                </a:lnTo>
                <a:lnTo>
                  <a:pt x="2065804" y="554716"/>
                </a:lnTo>
                <a:lnTo>
                  <a:pt x="2121907" y="534485"/>
                </a:lnTo>
                <a:lnTo>
                  <a:pt x="2172542" y="513035"/>
                </a:lnTo>
                <a:lnTo>
                  <a:pt x="2217407" y="490453"/>
                </a:lnTo>
                <a:lnTo>
                  <a:pt x="2256198" y="466826"/>
                </a:lnTo>
                <a:lnTo>
                  <a:pt x="2288615" y="442240"/>
                </a:lnTo>
                <a:lnTo>
                  <a:pt x="2333113" y="390539"/>
                </a:lnTo>
                <a:lnTo>
                  <a:pt x="2348484" y="336042"/>
                </a:lnTo>
                <a:lnTo>
                  <a:pt x="2344591" y="308487"/>
                </a:lnTo>
                <a:lnTo>
                  <a:pt x="2314354" y="255301"/>
                </a:lnTo>
                <a:lnTo>
                  <a:pt x="2256198" y="205257"/>
                </a:lnTo>
                <a:lnTo>
                  <a:pt x="2217407" y="181630"/>
                </a:lnTo>
                <a:lnTo>
                  <a:pt x="2172542" y="159048"/>
                </a:lnTo>
                <a:lnTo>
                  <a:pt x="2121907" y="137598"/>
                </a:lnTo>
                <a:lnTo>
                  <a:pt x="2065804" y="117367"/>
                </a:lnTo>
                <a:lnTo>
                  <a:pt x="2004536" y="98440"/>
                </a:lnTo>
                <a:lnTo>
                  <a:pt x="1938404" y="80905"/>
                </a:lnTo>
                <a:lnTo>
                  <a:pt x="1867710" y="64849"/>
                </a:lnTo>
                <a:lnTo>
                  <a:pt x="1792758" y="50357"/>
                </a:lnTo>
                <a:lnTo>
                  <a:pt x="1713850" y="37516"/>
                </a:lnTo>
                <a:lnTo>
                  <a:pt x="1631287" y="26414"/>
                </a:lnTo>
                <a:lnTo>
                  <a:pt x="1545372" y="17135"/>
                </a:lnTo>
                <a:lnTo>
                  <a:pt x="1456408" y="9768"/>
                </a:lnTo>
                <a:lnTo>
                  <a:pt x="1364697" y="4399"/>
                </a:lnTo>
                <a:lnTo>
                  <a:pt x="1270540" y="1114"/>
                </a:lnTo>
                <a:lnTo>
                  <a:pt x="1174241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12" name="object 12"/>
          <p:cNvSpPr/>
          <p:nvPr/>
        </p:nvSpPr>
        <p:spPr>
          <a:xfrm>
            <a:off x="4703368" y="3093415"/>
            <a:ext cx="2818638" cy="806958"/>
          </a:xfrm>
          <a:custGeom>
            <a:avLst/>
            <a:gdLst/>
            <a:ahLst/>
            <a:cxnLst/>
            <a:rect l="l" t="t" r="r" b="b"/>
            <a:pathLst>
              <a:path w="2348865" h="672464">
                <a:moveTo>
                  <a:pt x="0" y="336042"/>
                </a:moveTo>
                <a:lnTo>
                  <a:pt x="15370" y="281544"/>
                </a:lnTo>
                <a:lnTo>
                  <a:pt x="59868" y="229843"/>
                </a:lnTo>
                <a:lnTo>
                  <a:pt x="92285" y="205257"/>
                </a:lnTo>
                <a:lnTo>
                  <a:pt x="131076" y="181630"/>
                </a:lnTo>
                <a:lnTo>
                  <a:pt x="175941" y="159048"/>
                </a:lnTo>
                <a:lnTo>
                  <a:pt x="226576" y="137598"/>
                </a:lnTo>
                <a:lnTo>
                  <a:pt x="282679" y="117367"/>
                </a:lnTo>
                <a:lnTo>
                  <a:pt x="343947" y="98440"/>
                </a:lnTo>
                <a:lnTo>
                  <a:pt x="410079" y="80905"/>
                </a:lnTo>
                <a:lnTo>
                  <a:pt x="480773" y="64849"/>
                </a:lnTo>
                <a:lnTo>
                  <a:pt x="555725" y="50357"/>
                </a:lnTo>
                <a:lnTo>
                  <a:pt x="634633" y="37516"/>
                </a:lnTo>
                <a:lnTo>
                  <a:pt x="717196" y="26414"/>
                </a:lnTo>
                <a:lnTo>
                  <a:pt x="803111" y="17135"/>
                </a:lnTo>
                <a:lnTo>
                  <a:pt x="892075" y="9768"/>
                </a:lnTo>
                <a:lnTo>
                  <a:pt x="983786" y="4399"/>
                </a:lnTo>
                <a:lnTo>
                  <a:pt x="1077943" y="1114"/>
                </a:lnTo>
                <a:lnTo>
                  <a:pt x="1174241" y="0"/>
                </a:lnTo>
                <a:lnTo>
                  <a:pt x="1270540" y="1114"/>
                </a:lnTo>
                <a:lnTo>
                  <a:pt x="1364697" y="4399"/>
                </a:lnTo>
                <a:lnTo>
                  <a:pt x="1456408" y="9768"/>
                </a:lnTo>
                <a:lnTo>
                  <a:pt x="1545372" y="17135"/>
                </a:lnTo>
                <a:lnTo>
                  <a:pt x="1631287" y="26414"/>
                </a:lnTo>
                <a:lnTo>
                  <a:pt x="1713850" y="37516"/>
                </a:lnTo>
                <a:lnTo>
                  <a:pt x="1792758" y="50357"/>
                </a:lnTo>
                <a:lnTo>
                  <a:pt x="1867710" y="64849"/>
                </a:lnTo>
                <a:lnTo>
                  <a:pt x="1938404" y="80905"/>
                </a:lnTo>
                <a:lnTo>
                  <a:pt x="2004536" y="98440"/>
                </a:lnTo>
                <a:lnTo>
                  <a:pt x="2065804" y="117367"/>
                </a:lnTo>
                <a:lnTo>
                  <a:pt x="2121907" y="137598"/>
                </a:lnTo>
                <a:lnTo>
                  <a:pt x="2172542" y="159048"/>
                </a:lnTo>
                <a:lnTo>
                  <a:pt x="2217407" y="181630"/>
                </a:lnTo>
                <a:lnTo>
                  <a:pt x="2256198" y="205257"/>
                </a:lnTo>
                <a:lnTo>
                  <a:pt x="2288615" y="229843"/>
                </a:lnTo>
                <a:lnTo>
                  <a:pt x="2333113" y="281544"/>
                </a:lnTo>
                <a:lnTo>
                  <a:pt x="2348484" y="336042"/>
                </a:lnTo>
                <a:lnTo>
                  <a:pt x="2344591" y="363596"/>
                </a:lnTo>
                <a:lnTo>
                  <a:pt x="2314354" y="416782"/>
                </a:lnTo>
                <a:lnTo>
                  <a:pt x="2256198" y="466826"/>
                </a:lnTo>
                <a:lnTo>
                  <a:pt x="2217407" y="490453"/>
                </a:lnTo>
                <a:lnTo>
                  <a:pt x="2172542" y="513035"/>
                </a:lnTo>
                <a:lnTo>
                  <a:pt x="2121907" y="534485"/>
                </a:lnTo>
                <a:lnTo>
                  <a:pt x="2065804" y="554716"/>
                </a:lnTo>
                <a:lnTo>
                  <a:pt x="2004536" y="573643"/>
                </a:lnTo>
                <a:lnTo>
                  <a:pt x="1938404" y="591178"/>
                </a:lnTo>
                <a:lnTo>
                  <a:pt x="1867710" y="607234"/>
                </a:lnTo>
                <a:lnTo>
                  <a:pt x="1792758" y="621726"/>
                </a:lnTo>
                <a:lnTo>
                  <a:pt x="1713850" y="634567"/>
                </a:lnTo>
                <a:lnTo>
                  <a:pt x="1631287" y="645669"/>
                </a:lnTo>
                <a:lnTo>
                  <a:pt x="1545372" y="654948"/>
                </a:lnTo>
                <a:lnTo>
                  <a:pt x="1456408" y="662315"/>
                </a:lnTo>
                <a:lnTo>
                  <a:pt x="1364697" y="667684"/>
                </a:lnTo>
                <a:lnTo>
                  <a:pt x="1270540" y="670969"/>
                </a:lnTo>
                <a:lnTo>
                  <a:pt x="1174241" y="672084"/>
                </a:lnTo>
                <a:lnTo>
                  <a:pt x="1077943" y="670969"/>
                </a:lnTo>
                <a:lnTo>
                  <a:pt x="983786" y="667684"/>
                </a:lnTo>
                <a:lnTo>
                  <a:pt x="892075" y="662315"/>
                </a:lnTo>
                <a:lnTo>
                  <a:pt x="803111" y="654948"/>
                </a:lnTo>
                <a:lnTo>
                  <a:pt x="717196" y="645669"/>
                </a:lnTo>
                <a:lnTo>
                  <a:pt x="634633" y="634567"/>
                </a:lnTo>
                <a:lnTo>
                  <a:pt x="555725" y="621726"/>
                </a:lnTo>
                <a:lnTo>
                  <a:pt x="480773" y="607234"/>
                </a:lnTo>
                <a:lnTo>
                  <a:pt x="410079" y="591178"/>
                </a:lnTo>
                <a:lnTo>
                  <a:pt x="343947" y="573643"/>
                </a:lnTo>
                <a:lnTo>
                  <a:pt x="282679" y="554716"/>
                </a:lnTo>
                <a:lnTo>
                  <a:pt x="226576" y="534485"/>
                </a:lnTo>
                <a:lnTo>
                  <a:pt x="175941" y="513035"/>
                </a:lnTo>
                <a:lnTo>
                  <a:pt x="131076" y="490453"/>
                </a:lnTo>
                <a:lnTo>
                  <a:pt x="92285" y="466826"/>
                </a:lnTo>
                <a:lnTo>
                  <a:pt x="59868" y="442240"/>
                </a:lnTo>
                <a:lnTo>
                  <a:pt x="15370" y="390539"/>
                </a:lnTo>
                <a:lnTo>
                  <a:pt x="0" y="336042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13" name="object 13"/>
          <p:cNvSpPr txBox="1"/>
          <p:nvPr/>
        </p:nvSpPr>
        <p:spPr>
          <a:xfrm>
            <a:off x="5188001" y="3334261"/>
            <a:ext cx="1815084" cy="33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/>
            <a:r>
              <a:rPr sz="2160" b="1" dirty="0">
                <a:latin typeface="Open Sans"/>
                <a:cs typeface="Open Sans"/>
              </a:rPr>
              <a:t>La</a:t>
            </a:r>
            <a:r>
              <a:rPr sz="2160" b="1" spc="6" dirty="0">
                <a:latin typeface="Open Sans"/>
                <a:cs typeface="Open Sans"/>
              </a:rPr>
              <a:t>s</a:t>
            </a:r>
            <a:r>
              <a:rPr sz="2160" b="1" dirty="0">
                <a:latin typeface="Open Sans"/>
                <a:cs typeface="Open Sans"/>
              </a:rPr>
              <a:t>ertechn</a:t>
            </a:r>
            <a:r>
              <a:rPr sz="2160" b="1" spc="-6" dirty="0">
                <a:latin typeface="Open Sans"/>
                <a:cs typeface="Open Sans"/>
              </a:rPr>
              <a:t>ik</a:t>
            </a:r>
            <a:endParaRPr sz="2160">
              <a:latin typeface="Open Sans"/>
              <a:cs typeface="Open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88893" y="2595980"/>
            <a:ext cx="1030223" cy="618744"/>
          </a:xfrm>
          <a:custGeom>
            <a:avLst/>
            <a:gdLst/>
            <a:ahLst/>
            <a:cxnLst/>
            <a:rect l="l" t="t" r="r" b="b"/>
            <a:pathLst>
              <a:path w="858520" h="515619">
                <a:moveTo>
                  <a:pt x="858012" y="515112"/>
                </a:moveTo>
                <a:lnTo>
                  <a:pt x="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15" name="object 15"/>
          <p:cNvSpPr txBox="1"/>
          <p:nvPr/>
        </p:nvSpPr>
        <p:spPr>
          <a:xfrm>
            <a:off x="889337" y="1307105"/>
            <a:ext cx="3217164" cy="1228541"/>
          </a:xfrm>
          <a:prstGeom prst="rect">
            <a:avLst/>
          </a:prstGeom>
          <a:solidFill>
            <a:srgbClr val="D1E8FA"/>
          </a:solidFill>
          <a:ln w="28956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1910"/>
            <a:r>
              <a:rPr sz="1400" b="1" spc="-18" dirty="0">
                <a:solidFill>
                  <a:srgbClr val="001F5F"/>
                </a:solidFill>
                <a:latin typeface="Open Sans"/>
                <a:cs typeface="Open Sans"/>
              </a:rPr>
              <a:t>M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esstechnik</a:t>
            </a:r>
            <a:endParaRPr sz="1400">
              <a:latin typeface="Open Sans"/>
              <a:cs typeface="Open Sans"/>
            </a:endParaRPr>
          </a:p>
          <a:p>
            <a:pPr marL="41910" marR="149352">
              <a:spcBef>
                <a:spcPts val="660"/>
              </a:spcBef>
            </a:pPr>
            <a:r>
              <a:rPr sz="1200" b="1" spc="-12" dirty="0">
                <a:latin typeface="Open Sans"/>
                <a:cs typeface="Open Sans"/>
              </a:rPr>
              <a:t>Länge</a:t>
            </a:r>
            <a:r>
              <a:rPr sz="1200" b="1" spc="-6" dirty="0">
                <a:latin typeface="Open Sans"/>
                <a:cs typeface="Open Sans"/>
              </a:rPr>
              <a:t>n-</a:t>
            </a:r>
            <a:r>
              <a:rPr sz="1200" b="1" spc="6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und</a:t>
            </a:r>
            <a:r>
              <a:rPr sz="1200" b="1" spc="6" dirty="0">
                <a:latin typeface="Open Sans"/>
                <a:cs typeface="Open Sans"/>
              </a:rPr>
              <a:t> </a:t>
            </a:r>
            <a:r>
              <a:rPr sz="1200" b="1" spc="-18" dirty="0">
                <a:latin typeface="Open Sans"/>
                <a:cs typeface="Open Sans"/>
              </a:rPr>
              <a:t>Wi</a:t>
            </a:r>
            <a:r>
              <a:rPr sz="1200" b="1" spc="-12" dirty="0">
                <a:latin typeface="Open Sans"/>
                <a:cs typeface="Open Sans"/>
              </a:rPr>
              <a:t>n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12" dirty="0">
                <a:latin typeface="Open Sans"/>
                <a:cs typeface="Open Sans"/>
              </a:rPr>
              <a:t>el</a:t>
            </a:r>
            <a:r>
              <a:rPr sz="1200" b="1" spc="-6" dirty="0">
                <a:latin typeface="Open Sans"/>
                <a:cs typeface="Open Sans"/>
              </a:rPr>
              <a:t>m</a:t>
            </a:r>
            <a:r>
              <a:rPr sz="1200" b="1" spc="-12" dirty="0">
                <a:latin typeface="Open Sans"/>
                <a:cs typeface="Open Sans"/>
              </a:rPr>
              <a:t>essungen,</a:t>
            </a:r>
            <a:r>
              <a:rPr sz="1200" b="1" spc="54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Lase</a:t>
            </a:r>
            <a:r>
              <a:rPr sz="1200" b="1" dirty="0">
                <a:latin typeface="Open Sans"/>
                <a:cs typeface="Open Sans"/>
              </a:rPr>
              <a:t>r</a:t>
            </a:r>
            <a:r>
              <a:rPr sz="1200" b="1" spc="-6" dirty="0">
                <a:latin typeface="Open Sans"/>
                <a:cs typeface="Open Sans"/>
              </a:rPr>
              <a:t>- </a:t>
            </a:r>
            <a:r>
              <a:rPr sz="1200" b="1" spc="-24" dirty="0">
                <a:latin typeface="Open Sans"/>
                <a:cs typeface="Open Sans"/>
              </a:rPr>
              <a:t>Do</a:t>
            </a:r>
            <a:r>
              <a:rPr sz="1200" b="1" spc="-6" dirty="0">
                <a:latin typeface="Open Sans"/>
                <a:cs typeface="Open Sans"/>
              </a:rPr>
              <a:t>pp</a:t>
            </a:r>
            <a:r>
              <a:rPr sz="1200" b="1" spc="-12" dirty="0">
                <a:latin typeface="Open Sans"/>
                <a:cs typeface="Open Sans"/>
              </a:rPr>
              <a:t>l</a:t>
            </a:r>
            <a:r>
              <a:rPr sz="1200" b="1" spc="-6" dirty="0">
                <a:latin typeface="Open Sans"/>
                <a:cs typeface="Open Sans"/>
              </a:rPr>
              <a:t>er-Sp</a:t>
            </a:r>
            <a:r>
              <a:rPr sz="1200" b="1" spc="-12" dirty="0">
                <a:latin typeface="Open Sans"/>
                <a:cs typeface="Open Sans"/>
              </a:rPr>
              <a:t>e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6" dirty="0">
                <a:latin typeface="Open Sans"/>
                <a:cs typeface="Open Sans"/>
              </a:rPr>
              <a:t>tr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meter,</a:t>
            </a:r>
            <a:r>
              <a:rPr sz="1200" b="1" spc="42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H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l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graphische</a:t>
            </a:r>
            <a:r>
              <a:rPr sz="1200" b="1" spc="-6" dirty="0">
                <a:latin typeface="Open Sans"/>
                <a:cs typeface="Open Sans"/>
              </a:rPr>
              <a:t> </a:t>
            </a:r>
            <a:r>
              <a:rPr sz="1200" b="1" spc="-18" dirty="0">
                <a:latin typeface="Open Sans"/>
                <a:cs typeface="Open Sans"/>
              </a:rPr>
              <a:t>A</a:t>
            </a:r>
            <a:r>
              <a:rPr sz="1200" b="1" spc="-12" dirty="0">
                <a:latin typeface="Open Sans"/>
                <a:cs typeface="Open Sans"/>
              </a:rPr>
              <a:t>na</a:t>
            </a:r>
            <a:r>
              <a:rPr sz="1200" b="1" spc="-18" dirty="0">
                <a:latin typeface="Open Sans"/>
                <a:cs typeface="Open Sans"/>
              </a:rPr>
              <a:t>l</a:t>
            </a:r>
            <a:r>
              <a:rPr sz="1200" b="1" spc="-12" dirty="0">
                <a:latin typeface="Open Sans"/>
                <a:cs typeface="Open Sans"/>
              </a:rPr>
              <a:t>y</a:t>
            </a:r>
            <a:r>
              <a:rPr sz="1200" b="1" spc="-18" dirty="0">
                <a:latin typeface="Open Sans"/>
                <a:cs typeface="Open Sans"/>
              </a:rPr>
              <a:t>s</a:t>
            </a:r>
            <a:r>
              <a:rPr sz="1200" b="1" spc="-12" dirty="0">
                <a:latin typeface="Open Sans"/>
                <a:cs typeface="Open Sans"/>
              </a:rPr>
              <a:t>en,</a:t>
            </a:r>
            <a:r>
              <a:rPr sz="1200" b="1" spc="30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Lase</a:t>
            </a:r>
            <a:r>
              <a:rPr sz="1200" b="1" dirty="0">
                <a:latin typeface="Open Sans"/>
                <a:cs typeface="Open Sans"/>
              </a:rPr>
              <a:t>r-</a:t>
            </a:r>
            <a:r>
              <a:rPr sz="1200" b="1" spc="-18" dirty="0">
                <a:latin typeface="Open Sans"/>
                <a:cs typeface="Open Sans"/>
              </a:rPr>
              <a:t>A</a:t>
            </a:r>
            <a:r>
              <a:rPr sz="1200" b="1" spc="-12" dirty="0">
                <a:latin typeface="Open Sans"/>
                <a:cs typeface="Open Sans"/>
              </a:rPr>
              <a:t>nem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metrie,</a:t>
            </a:r>
            <a:r>
              <a:rPr sz="1200" b="1" spc="-12" dirty="0">
                <a:latin typeface="Open Sans"/>
                <a:cs typeface="Open Sans"/>
              </a:rPr>
              <a:t> Oberf</a:t>
            </a:r>
            <a:r>
              <a:rPr sz="1200" b="1" spc="-18" dirty="0">
                <a:latin typeface="Open Sans"/>
                <a:cs typeface="Open Sans"/>
              </a:rPr>
              <a:t>l</a:t>
            </a:r>
            <a:r>
              <a:rPr sz="1200" b="1" spc="-12" dirty="0">
                <a:latin typeface="Open Sans"/>
                <a:cs typeface="Open Sans"/>
              </a:rPr>
              <a:t>äc</a:t>
            </a:r>
            <a:r>
              <a:rPr sz="1200" b="1" spc="-6" dirty="0">
                <a:latin typeface="Open Sans"/>
                <a:cs typeface="Open Sans"/>
              </a:rPr>
              <a:t>h</a:t>
            </a:r>
            <a:r>
              <a:rPr sz="1200" b="1" spc="-12" dirty="0">
                <a:latin typeface="Open Sans"/>
                <a:cs typeface="Open Sans"/>
              </a:rPr>
              <a:t>en</a:t>
            </a:r>
            <a:r>
              <a:rPr sz="1200" b="1" spc="-6" dirty="0">
                <a:latin typeface="Open Sans"/>
                <a:cs typeface="Open Sans"/>
              </a:rPr>
              <a:t>p</a:t>
            </a:r>
            <a:r>
              <a:rPr sz="1200" b="1" spc="-12" dirty="0">
                <a:latin typeface="Open Sans"/>
                <a:cs typeface="Open Sans"/>
              </a:rPr>
              <a:t>rüfung,</a:t>
            </a:r>
            <a:r>
              <a:rPr sz="1200" b="1" spc="18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Stan</a:t>
            </a:r>
            <a:r>
              <a:rPr sz="1200" b="1" spc="-6" dirty="0">
                <a:latin typeface="Open Sans"/>
                <a:cs typeface="Open Sans"/>
              </a:rPr>
              <a:t>d</a:t>
            </a:r>
            <a:r>
              <a:rPr sz="1200" b="1" spc="-12" dirty="0">
                <a:latin typeface="Open Sans"/>
                <a:cs typeface="Open Sans"/>
              </a:rPr>
              <a:t>ar</a:t>
            </a:r>
            <a:r>
              <a:rPr sz="1200" b="1" spc="-6" dirty="0">
                <a:latin typeface="Open Sans"/>
                <a:cs typeface="Open Sans"/>
              </a:rPr>
              <a:t>ds</a:t>
            </a:r>
            <a:r>
              <a:rPr sz="1200" b="1" spc="12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für Längen</a:t>
            </a:r>
            <a:r>
              <a:rPr sz="1200" b="1" spc="6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und</a:t>
            </a:r>
            <a:r>
              <a:rPr sz="1200" b="1" spc="6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Zei</a:t>
            </a:r>
            <a:r>
              <a:rPr sz="1200" b="1" spc="-6" dirty="0">
                <a:latin typeface="Open Sans"/>
                <a:cs typeface="Open Sans"/>
              </a:rPr>
              <a:t>t</a:t>
            </a:r>
            <a:endParaRPr sz="1200">
              <a:latin typeface="Open Sans"/>
              <a:cs typeface="Open San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123224" y="2793492"/>
            <a:ext cx="3218688" cy="1405128"/>
          </a:xfrm>
          <a:custGeom>
            <a:avLst/>
            <a:gdLst/>
            <a:ahLst/>
            <a:cxnLst/>
            <a:rect l="l" t="t" r="r" b="b"/>
            <a:pathLst>
              <a:path w="2682240" h="1170939">
                <a:moveTo>
                  <a:pt x="0" y="1170432"/>
                </a:moveTo>
                <a:lnTo>
                  <a:pt x="2682240" y="1170432"/>
                </a:lnTo>
                <a:lnTo>
                  <a:pt x="2682240" y="0"/>
                </a:lnTo>
                <a:lnTo>
                  <a:pt x="0" y="0"/>
                </a:lnTo>
                <a:lnTo>
                  <a:pt x="0" y="1170432"/>
                </a:lnTo>
                <a:close/>
              </a:path>
            </a:pathLst>
          </a:custGeom>
          <a:solidFill>
            <a:srgbClr val="D1E8FA"/>
          </a:solidFill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17" name="object 17"/>
          <p:cNvSpPr/>
          <p:nvPr/>
        </p:nvSpPr>
        <p:spPr>
          <a:xfrm>
            <a:off x="8130692" y="2775209"/>
            <a:ext cx="3218688" cy="1405128"/>
          </a:xfrm>
          <a:custGeom>
            <a:avLst/>
            <a:gdLst/>
            <a:ahLst/>
            <a:cxnLst/>
            <a:rect l="l" t="t" r="r" b="b"/>
            <a:pathLst>
              <a:path w="2682240" h="1170939">
                <a:moveTo>
                  <a:pt x="0" y="1170432"/>
                </a:moveTo>
                <a:lnTo>
                  <a:pt x="2682240" y="1170432"/>
                </a:lnTo>
                <a:lnTo>
                  <a:pt x="2682240" y="0"/>
                </a:lnTo>
                <a:lnTo>
                  <a:pt x="0" y="0"/>
                </a:lnTo>
                <a:lnTo>
                  <a:pt x="0" y="1170432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18" name="object 18"/>
          <p:cNvSpPr txBox="1"/>
          <p:nvPr/>
        </p:nvSpPr>
        <p:spPr>
          <a:xfrm>
            <a:off x="8170011" y="2863503"/>
            <a:ext cx="3077718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/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Bi</a:t>
            </a:r>
            <a:r>
              <a:rPr sz="1400" b="1" spc="-18" dirty="0">
                <a:solidFill>
                  <a:srgbClr val="001F5F"/>
                </a:solidFill>
                <a:latin typeface="Open Sans"/>
                <a:cs typeface="Open Sans"/>
              </a:rPr>
              <a:t>l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dung,</a:t>
            </a:r>
            <a:r>
              <a:rPr sz="1400" b="1" spc="-6" dirty="0">
                <a:solidFill>
                  <a:srgbClr val="001F5F"/>
                </a:solidFill>
                <a:latin typeface="Open Sans"/>
                <a:cs typeface="Open Sans"/>
              </a:rPr>
              <a:t> 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Unt</a:t>
            </a:r>
            <a:r>
              <a:rPr sz="1400" b="1" spc="-18" dirty="0">
                <a:solidFill>
                  <a:srgbClr val="001F5F"/>
                </a:solidFill>
                <a:latin typeface="Open Sans"/>
                <a:cs typeface="Open Sans"/>
              </a:rPr>
              <a:t>er</a:t>
            </a:r>
            <a:r>
              <a:rPr sz="1400" b="1" spc="-6" dirty="0">
                <a:solidFill>
                  <a:srgbClr val="001F5F"/>
                </a:solidFill>
                <a:latin typeface="Open Sans"/>
                <a:cs typeface="Open Sans"/>
              </a:rPr>
              <a:t>h</a:t>
            </a:r>
            <a:r>
              <a:rPr sz="1400" b="1" spc="-18" dirty="0">
                <a:solidFill>
                  <a:srgbClr val="001F5F"/>
                </a:solidFill>
                <a:latin typeface="Open Sans"/>
                <a:cs typeface="Open Sans"/>
              </a:rPr>
              <a:t>al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tu</a:t>
            </a:r>
            <a:r>
              <a:rPr sz="1400" b="1" spc="-6" dirty="0">
                <a:solidFill>
                  <a:srgbClr val="001F5F"/>
                </a:solidFill>
                <a:latin typeface="Open Sans"/>
                <a:cs typeface="Open Sans"/>
              </a:rPr>
              <a:t>n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g</a:t>
            </a:r>
            <a:endParaRPr sz="1400">
              <a:latin typeface="Open Sans"/>
              <a:cs typeface="Open Sans"/>
            </a:endParaRPr>
          </a:p>
          <a:p>
            <a:pPr marL="15240" marR="6096">
              <a:spcBef>
                <a:spcPts val="660"/>
              </a:spcBef>
            </a:pPr>
            <a:r>
              <a:rPr sz="1200" b="1" spc="-12" smtClean="0">
                <a:latin typeface="Open Sans"/>
                <a:cs typeface="Open Sans"/>
              </a:rPr>
              <a:t>Lern</a:t>
            </a:r>
            <a:r>
              <a:rPr sz="1200" b="1" spc="-6" smtClean="0">
                <a:latin typeface="Open Sans"/>
                <a:cs typeface="Open Sans"/>
              </a:rPr>
              <a:t>pr</a:t>
            </a:r>
            <a:r>
              <a:rPr sz="1200" b="1" spc="-24" smtClean="0">
                <a:latin typeface="Open Sans"/>
                <a:cs typeface="Open Sans"/>
              </a:rPr>
              <a:t>o</a:t>
            </a:r>
            <a:r>
              <a:rPr sz="1200" b="1" spc="-12" smtClean="0">
                <a:latin typeface="Open Sans"/>
                <a:cs typeface="Open Sans"/>
              </a:rPr>
              <a:t>gram</a:t>
            </a:r>
            <a:r>
              <a:rPr sz="1200" b="1" spc="-6" smtClean="0">
                <a:latin typeface="Open Sans"/>
                <a:cs typeface="Open Sans"/>
              </a:rPr>
              <a:t>me</a:t>
            </a:r>
            <a:r>
              <a:rPr sz="1200" b="1" spc="-6" dirty="0">
                <a:latin typeface="Open Sans"/>
                <a:cs typeface="Open Sans"/>
              </a:rPr>
              <a:t>,</a:t>
            </a:r>
            <a:r>
              <a:rPr sz="1200" b="1" dirty="0">
                <a:latin typeface="Open Sans"/>
                <a:cs typeface="Open Sans"/>
              </a:rPr>
              <a:t> </a:t>
            </a:r>
            <a:r>
              <a:rPr sz="1200" b="1" spc="-24" dirty="0">
                <a:latin typeface="Open Sans"/>
                <a:cs typeface="Open Sans"/>
              </a:rPr>
              <a:t>D</a:t>
            </a:r>
            <a:r>
              <a:rPr sz="1200" b="1" spc="-12" dirty="0">
                <a:latin typeface="Open Sans"/>
                <a:cs typeface="Open Sans"/>
              </a:rPr>
              <a:t>V</a:t>
            </a:r>
            <a:r>
              <a:rPr sz="1200" b="1" spc="-18" dirty="0">
                <a:latin typeface="Open Sans"/>
                <a:cs typeface="Open Sans"/>
              </a:rPr>
              <a:t>D</a:t>
            </a:r>
            <a:r>
              <a:rPr sz="1200" b="1" spc="-6" dirty="0">
                <a:latin typeface="Open Sans"/>
                <a:cs typeface="Open Sans"/>
              </a:rPr>
              <a:t>, La</a:t>
            </a:r>
            <a:r>
              <a:rPr sz="1200" b="1" spc="-12" dirty="0">
                <a:latin typeface="Open Sans"/>
                <a:cs typeface="Open Sans"/>
              </a:rPr>
              <a:t>ser</a:t>
            </a:r>
            <a:r>
              <a:rPr sz="1200" b="1" spc="-6" dirty="0">
                <a:latin typeface="Open Sans"/>
                <a:cs typeface="Open Sans"/>
              </a:rPr>
              <a:t>d</a:t>
            </a:r>
            <a:r>
              <a:rPr sz="1200" b="1" spc="-12" dirty="0">
                <a:latin typeface="Open Sans"/>
                <a:cs typeface="Open Sans"/>
              </a:rPr>
              <a:t>is</a:t>
            </a:r>
            <a:r>
              <a:rPr sz="1200" b="1" spc="-6" dirty="0">
                <a:latin typeface="Open Sans"/>
                <a:cs typeface="Open Sans"/>
              </a:rPr>
              <a:t>p</a:t>
            </a:r>
            <a:r>
              <a:rPr sz="1200" b="1" spc="-12" dirty="0">
                <a:latin typeface="Open Sans"/>
                <a:cs typeface="Open Sans"/>
              </a:rPr>
              <a:t>la</a:t>
            </a:r>
            <a:r>
              <a:rPr sz="1200" b="1" spc="-18" dirty="0">
                <a:latin typeface="Open Sans"/>
                <a:cs typeface="Open Sans"/>
              </a:rPr>
              <a:t>ys</a:t>
            </a:r>
            <a:r>
              <a:rPr sz="1200" b="1" spc="-6" dirty="0">
                <a:latin typeface="Open Sans"/>
                <a:cs typeface="Open Sans"/>
              </a:rPr>
              <a:t>,</a:t>
            </a:r>
            <a:r>
              <a:rPr sz="1200" b="1" spc="30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Vi</a:t>
            </a:r>
            <a:r>
              <a:rPr sz="1200" b="1" spc="-6" dirty="0">
                <a:latin typeface="Open Sans"/>
                <a:cs typeface="Open Sans"/>
              </a:rPr>
              <a:t>d</a:t>
            </a:r>
            <a:r>
              <a:rPr sz="1200" b="1" spc="-12" dirty="0">
                <a:latin typeface="Open Sans"/>
                <a:cs typeface="Open Sans"/>
              </a:rPr>
              <a:t>e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techni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6">
                <a:latin typeface="Open Sans"/>
                <a:cs typeface="Open Sans"/>
              </a:rPr>
              <a:t>,</a:t>
            </a:r>
            <a:r>
              <a:rPr sz="1200" b="1" spc="54">
                <a:latin typeface="Open Sans"/>
                <a:cs typeface="Open Sans"/>
              </a:rPr>
              <a:t> </a:t>
            </a:r>
            <a:r>
              <a:rPr sz="1200" b="1" spc="-12" smtClean="0">
                <a:latin typeface="Open Sans"/>
                <a:cs typeface="Open Sans"/>
              </a:rPr>
              <a:t>Bil</a:t>
            </a:r>
            <a:r>
              <a:rPr sz="1200" b="1" spc="-6" smtClean="0">
                <a:latin typeface="Open Sans"/>
                <a:cs typeface="Open Sans"/>
              </a:rPr>
              <a:t>dp</a:t>
            </a:r>
            <a:r>
              <a:rPr sz="1200" b="1" spc="-12" smtClean="0">
                <a:latin typeface="Open Sans"/>
                <a:cs typeface="Open Sans"/>
              </a:rPr>
              <a:t>latten</a:t>
            </a:r>
            <a:endParaRPr lang="de-DE" sz="1200" b="1" spc="-12" smtClean="0">
              <a:latin typeface="Open Sans"/>
              <a:cs typeface="Open Sans"/>
            </a:endParaRPr>
          </a:p>
          <a:p>
            <a:pPr marL="15240" marR="6096">
              <a:spcBef>
                <a:spcPts val="660"/>
              </a:spcBef>
            </a:pPr>
            <a:r>
              <a:rPr lang="de-DE" sz="1200" b="1" spc="-12" smtClean="0">
                <a:latin typeface="Open Sans"/>
                <a:cs typeface="Open Sans"/>
              </a:rPr>
              <a:t>Früher: </a:t>
            </a:r>
            <a:r>
              <a:rPr lang="de-DE" sz="1200" b="1" spc="-18">
                <a:cs typeface="Open Sans"/>
              </a:rPr>
              <a:t>CD</a:t>
            </a:r>
            <a:r>
              <a:rPr lang="de-DE" sz="1200" b="1" spc="-6" smtClean="0">
                <a:cs typeface="Open Sans"/>
              </a:rPr>
              <a:t>, DVD </a:t>
            </a:r>
            <a:r>
              <a:rPr lang="de-DE" sz="1200" spc="-6" smtClean="0">
                <a:cs typeface="Open Sans"/>
              </a:rPr>
              <a:t>;-)</a:t>
            </a:r>
            <a:endParaRPr sz="1200">
              <a:latin typeface="Open Sans"/>
              <a:cs typeface="Open San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519721" y="3497581"/>
            <a:ext cx="603504" cy="2286"/>
          </a:xfrm>
          <a:custGeom>
            <a:avLst/>
            <a:gdLst/>
            <a:ahLst/>
            <a:cxnLst/>
            <a:rect l="l" t="t" r="r" b="b"/>
            <a:pathLst>
              <a:path w="502920" h="1905">
                <a:moveTo>
                  <a:pt x="0" y="0"/>
                </a:moveTo>
                <a:lnTo>
                  <a:pt x="502919" y="1524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20" name="object 20"/>
          <p:cNvSpPr/>
          <p:nvPr/>
        </p:nvSpPr>
        <p:spPr>
          <a:xfrm>
            <a:off x="877518" y="2793492"/>
            <a:ext cx="3217164" cy="1405128"/>
          </a:xfrm>
          <a:custGeom>
            <a:avLst/>
            <a:gdLst/>
            <a:ahLst/>
            <a:cxnLst/>
            <a:rect l="l" t="t" r="r" b="b"/>
            <a:pathLst>
              <a:path w="2680970" h="1170939">
                <a:moveTo>
                  <a:pt x="0" y="1170432"/>
                </a:moveTo>
                <a:lnTo>
                  <a:pt x="2680716" y="1170432"/>
                </a:lnTo>
                <a:lnTo>
                  <a:pt x="2680716" y="0"/>
                </a:lnTo>
                <a:lnTo>
                  <a:pt x="0" y="0"/>
                </a:lnTo>
                <a:lnTo>
                  <a:pt x="0" y="1170432"/>
                </a:lnTo>
                <a:close/>
              </a:path>
            </a:pathLst>
          </a:custGeom>
          <a:solidFill>
            <a:srgbClr val="D1E8FA"/>
          </a:solidFill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21" name="object 21"/>
          <p:cNvSpPr/>
          <p:nvPr/>
        </p:nvSpPr>
        <p:spPr>
          <a:xfrm>
            <a:off x="877518" y="2793492"/>
            <a:ext cx="3217164" cy="1405128"/>
          </a:xfrm>
          <a:custGeom>
            <a:avLst/>
            <a:gdLst/>
            <a:ahLst/>
            <a:cxnLst/>
            <a:rect l="l" t="t" r="r" b="b"/>
            <a:pathLst>
              <a:path w="2680970" h="1170939">
                <a:moveTo>
                  <a:pt x="0" y="1170432"/>
                </a:moveTo>
                <a:lnTo>
                  <a:pt x="2680716" y="1170432"/>
                </a:lnTo>
                <a:lnTo>
                  <a:pt x="2680716" y="0"/>
                </a:lnTo>
                <a:lnTo>
                  <a:pt x="0" y="0"/>
                </a:lnTo>
                <a:lnTo>
                  <a:pt x="0" y="1170432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22" name="object 22"/>
          <p:cNvSpPr txBox="1"/>
          <p:nvPr/>
        </p:nvSpPr>
        <p:spPr>
          <a:xfrm>
            <a:off x="922081" y="2863503"/>
            <a:ext cx="2640330" cy="12285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/>
            <a:r>
              <a:rPr sz="1400" b="1" spc="-18" dirty="0">
                <a:solidFill>
                  <a:srgbClr val="001F5F"/>
                </a:solidFill>
                <a:latin typeface="Open Sans"/>
                <a:cs typeface="Open Sans"/>
              </a:rPr>
              <a:t>M</a:t>
            </a:r>
            <a:r>
              <a:rPr sz="1400" b="1" spc="-6" dirty="0">
                <a:solidFill>
                  <a:srgbClr val="001F5F"/>
                </a:solidFill>
                <a:latin typeface="Open Sans"/>
                <a:cs typeface="Open Sans"/>
              </a:rPr>
              <a:t>edi</a:t>
            </a:r>
            <a:r>
              <a:rPr sz="1400" b="1" spc="-24" dirty="0">
                <a:solidFill>
                  <a:srgbClr val="001F5F"/>
                </a:solidFill>
                <a:latin typeface="Open Sans"/>
                <a:cs typeface="Open Sans"/>
              </a:rPr>
              <a:t>z</a:t>
            </a:r>
            <a:r>
              <a:rPr sz="1400" b="1" spc="-18" dirty="0">
                <a:solidFill>
                  <a:srgbClr val="001F5F"/>
                </a:solidFill>
                <a:latin typeface="Open Sans"/>
                <a:cs typeface="Open Sans"/>
              </a:rPr>
              <a:t>i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n</a:t>
            </a:r>
            <a:endParaRPr sz="1400">
              <a:latin typeface="Open Sans"/>
              <a:cs typeface="Open Sans"/>
            </a:endParaRPr>
          </a:p>
          <a:p>
            <a:pPr marL="15240" marR="6096">
              <a:spcBef>
                <a:spcPts val="660"/>
              </a:spcBef>
            </a:pPr>
            <a:r>
              <a:rPr sz="1200" b="1" spc="-24" dirty="0">
                <a:latin typeface="Open Sans"/>
                <a:cs typeface="Open Sans"/>
              </a:rPr>
              <a:t>D</a:t>
            </a:r>
            <a:r>
              <a:rPr sz="1200" b="1" spc="-12" dirty="0">
                <a:latin typeface="Open Sans"/>
                <a:cs typeface="Open Sans"/>
              </a:rPr>
              <a:t>er</a:t>
            </a:r>
            <a:r>
              <a:rPr sz="1200" b="1" spc="-6" dirty="0">
                <a:latin typeface="Open Sans"/>
                <a:cs typeface="Open Sans"/>
              </a:rPr>
              <a:t>m</a:t>
            </a:r>
            <a:r>
              <a:rPr sz="1200" b="1" spc="-12" dirty="0">
                <a:latin typeface="Open Sans"/>
                <a:cs typeface="Open Sans"/>
              </a:rPr>
              <a:t>at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l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gi</a:t>
            </a:r>
            <a:r>
              <a:rPr sz="1200" b="1" spc="-18" dirty="0">
                <a:latin typeface="Open Sans"/>
                <a:cs typeface="Open Sans"/>
              </a:rPr>
              <a:t>e</a:t>
            </a:r>
            <a:r>
              <a:rPr sz="1200" b="1" spc="-6" dirty="0">
                <a:latin typeface="Open Sans"/>
                <a:cs typeface="Open Sans"/>
              </a:rPr>
              <a:t>,</a:t>
            </a:r>
            <a:r>
              <a:rPr sz="1200" b="1" spc="30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A</a:t>
            </a:r>
            <a:r>
              <a:rPr sz="1200" b="1" spc="-6" dirty="0">
                <a:latin typeface="Open Sans"/>
                <a:cs typeface="Open Sans"/>
              </a:rPr>
              <a:t>n</a:t>
            </a:r>
            <a:r>
              <a:rPr sz="1200" b="1" spc="-12" dirty="0">
                <a:latin typeface="Open Sans"/>
                <a:cs typeface="Open Sans"/>
              </a:rPr>
              <a:t>gio</a:t>
            </a:r>
            <a:r>
              <a:rPr sz="1200" b="1" spc="-6" dirty="0">
                <a:latin typeface="Open Sans"/>
                <a:cs typeface="Open Sans"/>
              </a:rPr>
              <a:t>p</a:t>
            </a:r>
            <a:r>
              <a:rPr sz="1200" b="1" spc="-12" dirty="0">
                <a:latin typeface="Open Sans"/>
                <a:cs typeface="Open Sans"/>
              </a:rPr>
              <a:t>lasti</a:t>
            </a:r>
            <a:r>
              <a:rPr sz="1200" b="1" spc="-30" dirty="0">
                <a:latin typeface="Open Sans"/>
                <a:cs typeface="Open Sans"/>
              </a:rPr>
              <a:t>e</a:t>
            </a:r>
            <a:r>
              <a:rPr sz="1200" b="1" spc="-6" dirty="0">
                <a:latin typeface="Open Sans"/>
                <a:cs typeface="Open Sans"/>
              </a:rPr>
              <a:t>,</a:t>
            </a:r>
            <a:r>
              <a:rPr sz="1200" b="1" spc="42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Las</a:t>
            </a:r>
            <a:r>
              <a:rPr sz="1200" b="1" spc="-6" dirty="0">
                <a:latin typeface="Open Sans"/>
                <a:cs typeface="Open Sans"/>
              </a:rPr>
              <a:t>er- ch</a:t>
            </a:r>
            <a:r>
              <a:rPr sz="1200" b="1" spc="-12" dirty="0">
                <a:latin typeface="Open Sans"/>
                <a:cs typeface="Open Sans"/>
              </a:rPr>
              <a:t>i</a:t>
            </a:r>
            <a:r>
              <a:rPr sz="1200" b="1" spc="-6" dirty="0">
                <a:latin typeface="Open Sans"/>
                <a:cs typeface="Open Sans"/>
              </a:rPr>
              <a:t>rurgi</a:t>
            </a:r>
            <a:r>
              <a:rPr sz="1200" b="1" spc="-18" dirty="0">
                <a:latin typeface="Open Sans"/>
                <a:cs typeface="Open Sans"/>
              </a:rPr>
              <a:t>e</a:t>
            </a:r>
            <a:r>
              <a:rPr sz="1200" b="1" spc="-6" dirty="0">
                <a:latin typeface="Open Sans"/>
                <a:cs typeface="Open Sans"/>
              </a:rPr>
              <a:t>; </a:t>
            </a:r>
            <a:r>
              <a:rPr sz="1200" b="1" spc="-18" dirty="0">
                <a:latin typeface="Open Sans"/>
                <a:cs typeface="Open Sans"/>
              </a:rPr>
              <a:t>A</a:t>
            </a:r>
            <a:r>
              <a:rPr sz="1200" b="1" spc="-12" dirty="0">
                <a:latin typeface="Open Sans"/>
                <a:cs typeface="Open Sans"/>
              </a:rPr>
              <a:t>ugenheil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12" dirty="0">
                <a:latin typeface="Open Sans"/>
                <a:cs typeface="Open Sans"/>
              </a:rPr>
              <a:t>un</a:t>
            </a:r>
            <a:r>
              <a:rPr sz="1200" b="1" spc="-6" dirty="0">
                <a:latin typeface="Open Sans"/>
                <a:cs typeface="Open Sans"/>
              </a:rPr>
              <a:t>de:</a:t>
            </a:r>
            <a:r>
              <a:rPr sz="1200" b="1" spc="30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Sta</a:t>
            </a:r>
            <a:r>
              <a:rPr sz="1200" b="1" dirty="0">
                <a:latin typeface="Open Sans"/>
                <a:cs typeface="Open Sans"/>
              </a:rPr>
              <a:t>r</a:t>
            </a:r>
            <a:r>
              <a:rPr sz="1200" b="1" spc="-6" dirty="0">
                <a:latin typeface="Open Sans"/>
                <a:cs typeface="Open Sans"/>
              </a:rPr>
              <a:t>- Beh</a:t>
            </a:r>
            <a:r>
              <a:rPr sz="1200" b="1" spc="-12" dirty="0">
                <a:latin typeface="Open Sans"/>
                <a:cs typeface="Open Sans"/>
              </a:rPr>
              <a:t>an</a:t>
            </a:r>
            <a:r>
              <a:rPr sz="1200" b="1" spc="-6" dirty="0">
                <a:latin typeface="Open Sans"/>
                <a:cs typeface="Open Sans"/>
              </a:rPr>
              <a:t>d</a:t>
            </a:r>
            <a:r>
              <a:rPr sz="1200" b="1" spc="-12" dirty="0">
                <a:latin typeface="Open Sans"/>
                <a:cs typeface="Open Sans"/>
              </a:rPr>
              <a:t>lung</a:t>
            </a:r>
            <a:r>
              <a:rPr sz="1200" b="1" spc="18" dirty="0">
                <a:latin typeface="Open Sans"/>
                <a:cs typeface="Open Sans"/>
              </a:rPr>
              <a:t> </a:t>
            </a:r>
            <a:r>
              <a:rPr sz="1200" b="1" spc="-6" dirty="0">
                <a:latin typeface="Open Sans"/>
                <a:cs typeface="Open Sans"/>
              </a:rPr>
              <a:t>/ </a:t>
            </a:r>
            <a:r>
              <a:rPr sz="1200" b="1" spc="-24" dirty="0">
                <a:latin typeface="Open Sans"/>
                <a:cs typeface="Open Sans"/>
              </a:rPr>
              <a:t>N</a:t>
            </a:r>
            <a:r>
              <a:rPr sz="1200" b="1" spc="-12" dirty="0">
                <a:latin typeface="Open Sans"/>
                <a:cs typeface="Open Sans"/>
              </a:rPr>
              <a:t>et</a:t>
            </a:r>
            <a:r>
              <a:rPr sz="1200" b="1" spc="-18" dirty="0">
                <a:latin typeface="Open Sans"/>
                <a:cs typeface="Open Sans"/>
              </a:rPr>
              <a:t>z</a:t>
            </a:r>
            <a:r>
              <a:rPr sz="1200" b="1" spc="-12" dirty="0">
                <a:latin typeface="Open Sans"/>
                <a:cs typeface="Open Sans"/>
              </a:rPr>
              <a:t>hautabl</a:t>
            </a:r>
            <a:r>
              <a:rPr sz="1200" b="1" spc="-24" dirty="0">
                <a:latin typeface="Open Sans"/>
                <a:cs typeface="Open Sans"/>
              </a:rPr>
              <a:t>ö</a:t>
            </a:r>
            <a:r>
              <a:rPr sz="1200" b="1" spc="-12" dirty="0">
                <a:latin typeface="Open Sans"/>
                <a:cs typeface="Open Sans"/>
              </a:rPr>
              <a:t>sung,</a:t>
            </a:r>
            <a:r>
              <a:rPr sz="1200" b="1" spc="-6" dirty="0">
                <a:latin typeface="Open Sans"/>
                <a:cs typeface="Open Sans"/>
              </a:rPr>
              <a:t> Ste</a:t>
            </a:r>
            <a:r>
              <a:rPr sz="1200" b="1" spc="-12" dirty="0">
                <a:latin typeface="Open Sans"/>
                <a:cs typeface="Open Sans"/>
              </a:rPr>
              <a:t>in</a:t>
            </a:r>
            <a:r>
              <a:rPr sz="1200" b="1" spc="-18" dirty="0">
                <a:latin typeface="Open Sans"/>
                <a:cs typeface="Open Sans"/>
              </a:rPr>
              <a:t>z</a:t>
            </a:r>
            <a:r>
              <a:rPr sz="1200" b="1" spc="-12" dirty="0">
                <a:latin typeface="Open Sans"/>
                <a:cs typeface="Open Sans"/>
              </a:rPr>
              <a:t>ertrü</a:t>
            </a:r>
            <a:r>
              <a:rPr sz="1200" b="1" spc="-6" dirty="0">
                <a:latin typeface="Open Sans"/>
                <a:cs typeface="Open Sans"/>
              </a:rPr>
              <a:t>mm</a:t>
            </a:r>
            <a:r>
              <a:rPr sz="1200" b="1" spc="-12" dirty="0">
                <a:latin typeface="Open Sans"/>
                <a:cs typeface="Open Sans"/>
              </a:rPr>
              <a:t>erung,</a:t>
            </a:r>
            <a:r>
              <a:rPr sz="1200" b="1" spc="30" dirty="0">
                <a:latin typeface="Open Sans"/>
                <a:cs typeface="Open Sans"/>
              </a:rPr>
              <a:t> </a:t>
            </a:r>
            <a:r>
              <a:rPr sz="1200" b="1" spc="-6" dirty="0">
                <a:latin typeface="Open Sans"/>
                <a:cs typeface="Open Sans"/>
              </a:rPr>
              <a:t>p</a:t>
            </a:r>
            <a:r>
              <a:rPr sz="1200" b="1" spc="-12" dirty="0">
                <a:latin typeface="Open Sans"/>
                <a:cs typeface="Open Sans"/>
              </a:rPr>
              <a:t>h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t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d</a:t>
            </a:r>
            <a:r>
              <a:rPr sz="1200" b="1" spc="-12" dirty="0">
                <a:latin typeface="Open Sans"/>
                <a:cs typeface="Open Sans"/>
              </a:rPr>
              <a:t>yna-</a:t>
            </a:r>
            <a:r>
              <a:rPr sz="1200" b="1" spc="-6" dirty="0">
                <a:latin typeface="Open Sans"/>
                <a:cs typeface="Open Sans"/>
              </a:rPr>
              <a:t> m</a:t>
            </a:r>
            <a:r>
              <a:rPr sz="1200" b="1" spc="-12" dirty="0">
                <a:latin typeface="Open Sans"/>
                <a:cs typeface="Open Sans"/>
              </a:rPr>
              <a:t>ische</a:t>
            </a:r>
            <a:r>
              <a:rPr sz="1200" b="1" spc="12" dirty="0">
                <a:latin typeface="Open Sans"/>
                <a:cs typeface="Open Sans"/>
              </a:rPr>
              <a:t> </a:t>
            </a:r>
            <a:r>
              <a:rPr sz="1200" b="1" spc="-18" dirty="0">
                <a:latin typeface="Open Sans"/>
                <a:cs typeface="Open Sans"/>
              </a:rPr>
              <a:t>T</a:t>
            </a:r>
            <a:r>
              <a:rPr sz="1200" b="1" spc="-12" dirty="0">
                <a:latin typeface="Open Sans"/>
                <a:cs typeface="Open Sans"/>
              </a:rPr>
              <a:t>herapie</a:t>
            </a:r>
            <a:endParaRPr sz="1200">
              <a:latin typeface="Open Sans"/>
              <a:cs typeface="Open San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098035" y="3497581"/>
            <a:ext cx="605790" cy="2286"/>
          </a:xfrm>
          <a:custGeom>
            <a:avLst/>
            <a:gdLst/>
            <a:ahLst/>
            <a:cxnLst/>
            <a:rect l="l" t="t" r="r" b="b"/>
            <a:pathLst>
              <a:path w="504825" h="1905">
                <a:moveTo>
                  <a:pt x="504444" y="0"/>
                </a:moveTo>
                <a:lnTo>
                  <a:pt x="0" y="1524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24" name="object 24"/>
          <p:cNvSpPr txBox="1"/>
          <p:nvPr/>
        </p:nvSpPr>
        <p:spPr>
          <a:xfrm>
            <a:off x="8170011" y="1253682"/>
            <a:ext cx="3218688" cy="1228541"/>
          </a:xfrm>
          <a:prstGeom prst="rect">
            <a:avLst/>
          </a:prstGeom>
          <a:solidFill>
            <a:srgbClr val="D1E8FA"/>
          </a:solidFill>
          <a:ln w="28956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4196"/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Ver</a:t>
            </a:r>
            <a:r>
              <a:rPr sz="1400" b="1" spc="-24" dirty="0">
                <a:solidFill>
                  <a:srgbClr val="001F5F"/>
                </a:solidFill>
                <a:latin typeface="Open Sans"/>
                <a:cs typeface="Open Sans"/>
              </a:rPr>
              <a:t>k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ehr</a:t>
            </a:r>
            <a:endParaRPr sz="1400">
              <a:latin typeface="Open Sans"/>
              <a:cs typeface="Open Sans"/>
            </a:endParaRPr>
          </a:p>
          <a:p>
            <a:pPr marL="44196" marR="62483">
              <a:spcBef>
                <a:spcPts val="660"/>
              </a:spcBef>
            </a:pPr>
            <a:r>
              <a:rPr sz="1200" b="1" spc="-12" dirty="0">
                <a:latin typeface="Open Sans"/>
                <a:cs typeface="Open Sans"/>
              </a:rPr>
              <a:t>K</a:t>
            </a:r>
            <a:r>
              <a:rPr sz="1200" b="1" spc="-18" dirty="0">
                <a:latin typeface="Open Sans"/>
                <a:cs typeface="Open Sans"/>
              </a:rPr>
              <a:t>lo</a:t>
            </a:r>
            <a:r>
              <a:rPr sz="1200" b="1" spc="-6" dirty="0">
                <a:latin typeface="Open Sans"/>
                <a:cs typeface="Open Sans"/>
              </a:rPr>
              <a:t>p</a:t>
            </a:r>
            <a:r>
              <a:rPr sz="1200" b="1" spc="-12" dirty="0">
                <a:latin typeface="Open Sans"/>
                <a:cs typeface="Open Sans"/>
              </a:rPr>
              <a:t>fsens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ren,</a:t>
            </a:r>
            <a:r>
              <a:rPr sz="1200" b="1" spc="54" dirty="0">
                <a:latin typeface="Open Sans"/>
                <a:cs typeface="Open Sans"/>
              </a:rPr>
              <a:t> </a:t>
            </a:r>
            <a:r>
              <a:rPr sz="1200" b="1" spc="-18" dirty="0">
                <a:latin typeface="Open Sans"/>
                <a:cs typeface="Open Sans"/>
              </a:rPr>
              <a:t>A</a:t>
            </a:r>
            <a:r>
              <a:rPr sz="1200" b="1" spc="-6" dirty="0">
                <a:latin typeface="Open Sans"/>
                <a:cs typeface="Open Sans"/>
              </a:rPr>
              <a:t>b</a:t>
            </a:r>
            <a:r>
              <a:rPr sz="1200" b="1" spc="-12" dirty="0">
                <a:latin typeface="Open Sans"/>
                <a:cs typeface="Open Sans"/>
              </a:rPr>
              <a:t>stan</a:t>
            </a:r>
            <a:r>
              <a:rPr sz="1200" b="1" spc="-6" dirty="0">
                <a:latin typeface="Open Sans"/>
                <a:cs typeface="Open Sans"/>
              </a:rPr>
              <a:t>d</a:t>
            </a:r>
            <a:r>
              <a:rPr sz="1200" b="1" spc="-12" dirty="0">
                <a:latin typeface="Open Sans"/>
                <a:cs typeface="Open Sans"/>
              </a:rPr>
              <a:t>s</a:t>
            </a:r>
            <a:r>
              <a:rPr sz="1200" b="1" spc="-6" dirty="0">
                <a:latin typeface="Open Sans"/>
                <a:cs typeface="Open Sans"/>
              </a:rPr>
              <a:t>radar, </a:t>
            </a:r>
            <a:r>
              <a:rPr sz="1200" b="1" spc="-24" dirty="0">
                <a:latin typeface="Open Sans"/>
                <a:cs typeface="Open Sans"/>
              </a:rPr>
              <a:t>E</a:t>
            </a:r>
            <a:r>
              <a:rPr sz="1200" b="1" spc="-6" dirty="0">
                <a:latin typeface="Open Sans"/>
                <a:cs typeface="Open Sans"/>
              </a:rPr>
              <a:t>m</a:t>
            </a:r>
            <a:r>
              <a:rPr sz="1200" b="1" spc="-12" dirty="0">
                <a:latin typeface="Open Sans"/>
                <a:cs typeface="Open Sans"/>
              </a:rPr>
              <a:t>issi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n</a:t>
            </a:r>
            <a:r>
              <a:rPr sz="1200" b="1" spc="-6" dirty="0">
                <a:latin typeface="Open Sans"/>
                <a:cs typeface="Open Sans"/>
              </a:rPr>
              <a:t>sk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nt</a:t>
            </a:r>
            <a:r>
              <a:rPr sz="1200" b="1" dirty="0">
                <a:latin typeface="Open Sans"/>
                <a:cs typeface="Open Sans"/>
              </a:rPr>
              <a:t>r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ll</a:t>
            </a:r>
            <a:r>
              <a:rPr sz="1200" b="1" spc="-6" dirty="0">
                <a:latin typeface="Open Sans"/>
                <a:cs typeface="Open Sans"/>
              </a:rPr>
              <a:t>e,</a:t>
            </a:r>
            <a:r>
              <a:rPr sz="1200" b="1" spc="72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Fahrlei</a:t>
            </a:r>
            <a:r>
              <a:rPr sz="1200" b="1" dirty="0">
                <a:latin typeface="Open Sans"/>
                <a:cs typeface="Open Sans"/>
              </a:rPr>
              <a:t>t</a:t>
            </a:r>
            <a:r>
              <a:rPr sz="1200" b="1" spc="-6" dirty="0">
                <a:latin typeface="Open Sans"/>
                <a:cs typeface="Open Sans"/>
              </a:rPr>
              <a:t>-,</a:t>
            </a:r>
            <a:r>
              <a:rPr sz="1200" b="1" dirty="0">
                <a:latin typeface="Open Sans"/>
                <a:cs typeface="Open Sans"/>
              </a:rPr>
              <a:t> </a:t>
            </a:r>
            <a:r>
              <a:rPr sz="1200" b="1" spc="-6" dirty="0">
                <a:latin typeface="Open Sans"/>
                <a:cs typeface="Open Sans"/>
              </a:rPr>
              <a:t>F</a:t>
            </a:r>
            <a:r>
              <a:rPr sz="1200" b="1" spc="-12" dirty="0">
                <a:latin typeface="Open Sans"/>
                <a:cs typeface="Open Sans"/>
              </a:rPr>
              <a:t>l</a:t>
            </a:r>
            <a:r>
              <a:rPr sz="1200" b="1" spc="-6" dirty="0">
                <a:latin typeface="Open Sans"/>
                <a:cs typeface="Open Sans"/>
              </a:rPr>
              <a:t>u</a:t>
            </a:r>
            <a:r>
              <a:rPr sz="1200" b="1" spc="-12" dirty="0">
                <a:latin typeface="Open Sans"/>
                <a:cs typeface="Open Sans"/>
              </a:rPr>
              <a:t>gwarn-,</a:t>
            </a:r>
            <a:r>
              <a:rPr sz="1200" b="1" spc="-6" dirty="0">
                <a:latin typeface="Open Sans"/>
                <a:cs typeface="Open Sans"/>
              </a:rPr>
              <a:t> </a:t>
            </a:r>
            <a:r>
              <a:rPr sz="1200" b="1" spc="-24" dirty="0">
                <a:latin typeface="Open Sans"/>
                <a:cs typeface="Open Sans"/>
              </a:rPr>
              <a:t>N</a:t>
            </a:r>
            <a:r>
              <a:rPr sz="1200" b="1" spc="-12" dirty="0">
                <a:latin typeface="Open Sans"/>
                <a:cs typeface="Open Sans"/>
              </a:rPr>
              <a:t>ebel</a:t>
            </a:r>
            <a:r>
              <a:rPr sz="1200" b="1" spc="-6" dirty="0">
                <a:latin typeface="Open Sans"/>
                <a:cs typeface="Open Sans"/>
              </a:rPr>
              <a:t>-,</a:t>
            </a:r>
            <a:r>
              <a:rPr sz="1200" b="1" spc="12" dirty="0">
                <a:latin typeface="Open Sans"/>
                <a:cs typeface="Open Sans"/>
              </a:rPr>
              <a:t> </a:t>
            </a:r>
            <a:r>
              <a:rPr sz="1200" b="1" spc="-18" dirty="0">
                <a:latin typeface="Open Sans"/>
                <a:cs typeface="Open Sans"/>
              </a:rPr>
              <a:t>W</a:t>
            </a:r>
            <a:r>
              <a:rPr sz="1200" b="1" spc="-12" dirty="0">
                <a:latin typeface="Open Sans"/>
                <a:cs typeface="Open Sans"/>
              </a:rPr>
              <a:t>ar</a:t>
            </a:r>
            <a:r>
              <a:rPr sz="1200" b="1" spc="-6" dirty="0">
                <a:latin typeface="Open Sans"/>
                <a:cs typeface="Open Sans"/>
              </a:rPr>
              <a:t>n-,</a:t>
            </a:r>
            <a:r>
              <a:rPr sz="1200" b="1" spc="-12" dirty="0">
                <a:latin typeface="Open Sans"/>
                <a:cs typeface="Open Sans"/>
              </a:rPr>
              <a:t> Orienti</a:t>
            </a:r>
            <a:r>
              <a:rPr sz="1200" b="1" spc="-6" dirty="0">
                <a:latin typeface="Open Sans"/>
                <a:cs typeface="Open Sans"/>
              </a:rPr>
              <a:t>erungs-, Le</a:t>
            </a:r>
            <a:r>
              <a:rPr sz="1200" b="1" spc="-12" dirty="0">
                <a:latin typeface="Open Sans"/>
                <a:cs typeface="Open Sans"/>
              </a:rPr>
              <a:t>i</a:t>
            </a:r>
            <a:r>
              <a:rPr sz="1200" b="1" spc="-6" dirty="0">
                <a:latin typeface="Open Sans"/>
                <a:cs typeface="Open Sans"/>
              </a:rPr>
              <a:t>t</a:t>
            </a:r>
            <a:r>
              <a:rPr sz="1200" b="1" spc="-12" dirty="0">
                <a:latin typeface="Open Sans"/>
                <a:cs typeface="Open Sans"/>
              </a:rPr>
              <a:t>sy</a:t>
            </a:r>
            <a:r>
              <a:rPr sz="1200" b="1" spc="-18" dirty="0">
                <a:latin typeface="Open Sans"/>
                <a:cs typeface="Open Sans"/>
              </a:rPr>
              <a:t>s</a:t>
            </a:r>
            <a:r>
              <a:rPr sz="1200" b="1" spc="-12" dirty="0">
                <a:latin typeface="Open Sans"/>
                <a:cs typeface="Open Sans"/>
              </a:rPr>
              <a:t>teme,</a:t>
            </a:r>
            <a:r>
              <a:rPr sz="1200" b="1" spc="42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Lidar</a:t>
            </a:r>
            <a:r>
              <a:rPr sz="1200" b="1" spc="-6" dirty="0">
                <a:latin typeface="Open Sans"/>
                <a:cs typeface="Open Sans"/>
              </a:rPr>
              <a:t> (</a:t>
            </a:r>
            <a:r>
              <a:rPr sz="1200" b="1" spc="-18" dirty="0">
                <a:latin typeface="Open Sans"/>
                <a:cs typeface="Open Sans"/>
              </a:rPr>
              <a:t>A</a:t>
            </a:r>
            <a:r>
              <a:rPr sz="1200" b="1" spc="-6" dirty="0">
                <a:latin typeface="Open Sans"/>
                <a:cs typeface="Open Sans"/>
              </a:rPr>
              <a:t>b</a:t>
            </a:r>
            <a:r>
              <a:rPr sz="1200" b="1" spc="-12" dirty="0">
                <a:latin typeface="Open Sans"/>
                <a:cs typeface="Open Sans"/>
              </a:rPr>
              <a:t>stan</a:t>
            </a:r>
            <a:r>
              <a:rPr sz="1200" b="1" spc="-6" dirty="0">
                <a:latin typeface="Open Sans"/>
                <a:cs typeface="Open Sans"/>
              </a:rPr>
              <a:t>d</a:t>
            </a:r>
            <a:r>
              <a:rPr sz="1200" b="1" spc="-12" dirty="0">
                <a:latin typeface="Open Sans"/>
                <a:cs typeface="Open Sans"/>
              </a:rPr>
              <a:t>s</a:t>
            </a:r>
            <a:r>
              <a:rPr sz="1200" b="1" spc="-6" dirty="0">
                <a:latin typeface="Open Sans"/>
                <a:cs typeface="Open Sans"/>
              </a:rPr>
              <a:t>-</a:t>
            </a:r>
            <a:r>
              <a:rPr sz="1200" b="1" spc="48" dirty="0">
                <a:latin typeface="Open Sans"/>
                <a:cs typeface="Open Sans"/>
              </a:rPr>
              <a:t> </a:t>
            </a:r>
            <a:r>
              <a:rPr sz="1200" b="1" spc="-6" dirty="0">
                <a:latin typeface="Open Sans"/>
                <a:cs typeface="Open Sans"/>
              </a:rPr>
              <a:t>und</a:t>
            </a:r>
            <a:r>
              <a:rPr sz="1200" b="1" dirty="0">
                <a:latin typeface="Open Sans"/>
                <a:cs typeface="Open Sans"/>
              </a:rPr>
              <a:t> </a:t>
            </a:r>
            <a:r>
              <a:rPr sz="1200" b="1" spc="-18" dirty="0">
                <a:latin typeface="Open Sans"/>
                <a:cs typeface="Open Sans"/>
              </a:rPr>
              <a:t>Ges</a:t>
            </a:r>
            <a:r>
              <a:rPr sz="1200" b="1" spc="-12" dirty="0">
                <a:latin typeface="Open Sans"/>
                <a:cs typeface="Open Sans"/>
              </a:rPr>
              <a:t>chwin</a:t>
            </a:r>
            <a:r>
              <a:rPr sz="1200" b="1" spc="-6" dirty="0">
                <a:latin typeface="Open Sans"/>
                <a:cs typeface="Open Sans"/>
              </a:rPr>
              <a:t>d</a:t>
            </a:r>
            <a:r>
              <a:rPr sz="1200" b="1" spc="-12" dirty="0">
                <a:latin typeface="Open Sans"/>
                <a:cs typeface="Open Sans"/>
              </a:rPr>
              <a:t>ig</a:t>
            </a:r>
            <a:r>
              <a:rPr sz="1200" b="1" spc="-18" dirty="0">
                <a:latin typeface="Open Sans"/>
                <a:cs typeface="Open Sans"/>
              </a:rPr>
              <a:t>k</a:t>
            </a:r>
            <a:r>
              <a:rPr sz="1200" b="1" spc="-12" dirty="0">
                <a:latin typeface="Open Sans"/>
                <a:cs typeface="Open Sans"/>
              </a:rPr>
              <a:t>ei</a:t>
            </a:r>
            <a:r>
              <a:rPr sz="1200" b="1" spc="-6" dirty="0">
                <a:latin typeface="Open Sans"/>
                <a:cs typeface="Open Sans"/>
              </a:rPr>
              <a:t>t</a:t>
            </a:r>
            <a:r>
              <a:rPr sz="1200" b="1" spc="-12" dirty="0">
                <a:latin typeface="Open Sans"/>
                <a:cs typeface="Open Sans"/>
              </a:rPr>
              <a:t>s</a:t>
            </a:r>
            <a:r>
              <a:rPr sz="1200" b="1" spc="-6" dirty="0">
                <a:latin typeface="Open Sans"/>
                <a:cs typeface="Open Sans"/>
              </a:rPr>
              <a:t>m</a:t>
            </a:r>
            <a:r>
              <a:rPr sz="1200" b="1" spc="-12" dirty="0">
                <a:latin typeface="Open Sans"/>
                <a:cs typeface="Open Sans"/>
              </a:rPr>
              <a:t>essun</a:t>
            </a:r>
            <a:r>
              <a:rPr sz="1200" b="1" spc="-6" dirty="0">
                <a:latin typeface="Open Sans"/>
                <a:cs typeface="Open Sans"/>
              </a:rPr>
              <a:t>g)</a:t>
            </a:r>
            <a:endParaRPr sz="1200">
              <a:latin typeface="Open Sans"/>
              <a:cs typeface="Open San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016801" y="2590495"/>
            <a:ext cx="1106423" cy="605790"/>
          </a:xfrm>
          <a:custGeom>
            <a:avLst/>
            <a:gdLst/>
            <a:ahLst/>
            <a:cxnLst/>
            <a:rect l="l" t="t" r="r" b="b"/>
            <a:pathLst>
              <a:path w="922020" h="504825">
                <a:moveTo>
                  <a:pt x="0" y="504443"/>
                </a:moveTo>
                <a:lnTo>
                  <a:pt x="922019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26" name="object 26"/>
          <p:cNvSpPr txBox="1"/>
          <p:nvPr/>
        </p:nvSpPr>
        <p:spPr>
          <a:xfrm>
            <a:off x="8123224" y="4401006"/>
            <a:ext cx="3218688" cy="1228541"/>
          </a:xfrm>
          <a:prstGeom prst="rect">
            <a:avLst/>
          </a:prstGeom>
          <a:solidFill>
            <a:srgbClr val="D1E8FA"/>
          </a:solidFill>
          <a:ln w="28956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4196"/>
            <a:r>
              <a:rPr sz="1400" b="1" spc="-24" dirty="0">
                <a:solidFill>
                  <a:srgbClr val="001F5F"/>
                </a:solidFill>
                <a:latin typeface="Open Sans"/>
                <a:cs typeface="Open Sans"/>
              </a:rPr>
              <a:t>E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nergie</a:t>
            </a:r>
            <a:r>
              <a:rPr sz="1400" b="1" spc="-6" dirty="0">
                <a:solidFill>
                  <a:srgbClr val="001F5F"/>
                </a:solidFill>
                <a:latin typeface="Open Sans"/>
                <a:cs typeface="Open Sans"/>
              </a:rPr>
              <a:t> 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und</a:t>
            </a:r>
            <a:r>
              <a:rPr sz="1400" b="1" spc="18" dirty="0">
                <a:solidFill>
                  <a:srgbClr val="001F5F"/>
                </a:solidFill>
                <a:latin typeface="Open Sans"/>
                <a:cs typeface="Open Sans"/>
              </a:rPr>
              <a:t> 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Umw</a:t>
            </a:r>
            <a:r>
              <a:rPr sz="1400" b="1" spc="-18" dirty="0">
                <a:solidFill>
                  <a:srgbClr val="001F5F"/>
                </a:solidFill>
                <a:latin typeface="Open Sans"/>
                <a:cs typeface="Open Sans"/>
              </a:rPr>
              <a:t>el</a:t>
            </a:r>
            <a:r>
              <a:rPr sz="1400" b="1" spc="-6" dirty="0">
                <a:solidFill>
                  <a:srgbClr val="001F5F"/>
                </a:solidFill>
                <a:latin typeface="Open Sans"/>
                <a:cs typeface="Open Sans"/>
              </a:rPr>
              <a:t>t</a:t>
            </a:r>
            <a:endParaRPr sz="1400" b="1">
              <a:latin typeface="Open Sans"/>
              <a:cs typeface="Open Sans"/>
            </a:endParaRPr>
          </a:p>
          <a:p>
            <a:pPr marL="44196" marR="70103">
              <a:spcBef>
                <a:spcPts val="672"/>
              </a:spcBef>
            </a:pPr>
            <a:r>
              <a:rPr sz="1200" b="1" spc="-12" dirty="0">
                <a:latin typeface="Open Sans"/>
                <a:cs typeface="Open Sans"/>
              </a:rPr>
              <a:t>U</a:t>
            </a:r>
            <a:r>
              <a:rPr sz="1200" b="1" spc="-6" dirty="0">
                <a:latin typeface="Open Sans"/>
                <a:cs typeface="Open Sans"/>
              </a:rPr>
              <a:t>m</a:t>
            </a:r>
            <a:r>
              <a:rPr sz="1200" b="1" spc="-12" dirty="0">
                <a:latin typeface="Open Sans"/>
                <a:cs typeface="Open Sans"/>
              </a:rPr>
              <a:t>wel</a:t>
            </a:r>
            <a:r>
              <a:rPr sz="1200" b="1" spc="-6" dirty="0">
                <a:latin typeface="Open Sans"/>
                <a:cs typeface="Open Sans"/>
              </a:rPr>
              <a:t>t</a:t>
            </a:r>
            <a:r>
              <a:rPr sz="1200" b="1" spc="-24" dirty="0">
                <a:latin typeface="Open Sans"/>
                <a:cs typeface="Open Sans"/>
              </a:rPr>
              <a:t>ko</a:t>
            </a:r>
            <a:r>
              <a:rPr sz="1200" b="1" spc="-12" dirty="0">
                <a:latin typeface="Open Sans"/>
                <a:cs typeface="Open Sans"/>
              </a:rPr>
              <a:t>ntr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ll</a:t>
            </a:r>
            <a:r>
              <a:rPr sz="1200" b="1" spc="-6" dirty="0">
                <a:latin typeface="Open Sans"/>
                <a:cs typeface="Open Sans"/>
              </a:rPr>
              <a:t>e,</a:t>
            </a:r>
            <a:r>
              <a:rPr sz="1200" b="1" spc="42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Fusi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nsf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r</a:t>
            </a:r>
            <a:r>
              <a:rPr sz="1200" b="1" spc="-12" dirty="0">
                <a:latin typeface="Open Sans"/>
                <a:cs typeface="Open Sans"/>
              </a:rPr>
              <a:t>schun</a:t>
            </a:r>
            <a:r>
              <a:rPr sz="1200" b="1" dirty="0">
                <a:latin typeface="Open Sans"/>
                <a:cs typeface="Open Sans"/>
              </a:rPr>
              <a:t>g</a:t>
            </a:r>
            <a:r>
              <a:rPr sz="1200" b="1" spc="-6" dirty="0">
                <a:latin typeface="Open Sans"/>
                <a:cs typeface="Open Sans"/>
              </a:rPr>
              <a:t>, </a:t>
            </a:r>
            <a:r>
              <a:rPr sz="1200" b="1" spc="-24" dirty="0">
                <a:latin typeface="Open Sans"/>
                <a:cs typeface="Open Sans"/>
              </a:rPr>
              <a:t>E</a:t>
            </a:r>
            <a:r>
              <a:rPr sz="1200" b="1" spc="-12" dirty="0">
                <a:latin typeface="Open Sans"/>
                <a:cs typeface="Open Sans"/>
              </a:rPr>
              <a:t>nts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rgu</a:t>
            </a:r>
            <a:r>
              <a:rPr sz="1200" b="1" spc="-12" dirty="0">
                <a:latin typeface="Open Sans"/>
                <a:cs typeface="Open Sans"/>
              </a:rPr>
              <a:t>ngs-</a:t>
            </a:r>
            <a:r>
              <a:rPr sz="1200" b="1" spc="66" dirty="0">
                <a:latin typeface="Open Sans"/>
                <a:cs typeface="Open Sans"/>
              </a:rPr>
              <a:t> </a:t>
            </a:r>
            <a:r>
              <a:rPr sz="1200" b="1" spc="-6" dirty="0">
                <a:latin typeface="Open Sans"/>
                <a:cs typeface="Open Sans"/>
              </a:rPr>
              <a:t>un</a:t>
            </a:r>
            <a:r>
              <a:rPr sz="1200" b="1" spc="-12" dirty="0">
                <a:latin typeface="Open Sans"/>
                <a:cs typeface="Open Sans"/>
              </a:rPr>
              <a:t>d</a:t>
            </a:r>
            <a:r>
              <a:rPr sz="1200" b="1" spc="12" dirty="0">
                <a:latin typeface="Open Sans"/>
                <a:cs typeface="Open Sans"/>
              </a:rPr>
              <a:t> </a:t>
            </a:r>
            <a:r>
              <a:rPr sz="1200" b="1" spc="-18" dirty="0">
                <a:latin typeface="Open Sans"/>
                <a:cs typeface="Open Sans"/>
              </a:rPr>
              <a:t>Re</a:t>
            </a:r>
            <a:r>
              <a:rPr sz="1200" b="1" spc="-6" dirty="0">
                <a:latin typeface="Open Sans"/>
                <a:cs typeface="Open Sans"/>
              </a:rPr>
              <a:t>cycl</a:t>
            </a:r>
            <a:r>
              <a:rPr sz="1200" b="1" spc="-18" dirty="0">
                <a:latin typeface="Open Sans"/>
                <a:cs typeface="Open Sans"/>
              </a:rPr>
              <a:t>i</a:t>
            </a:r>
            <a:r>
              <a:rPr sz="1200" b="1" spc="-12" dirty="0">
                <a:latin typeface="Open Sans"/>
                <a:cs typeface="Open Sans"/>
              </a:rPr>
              <a:t>ngverfahre</a:t>
            </a:r>
            <a:r>
              <a:rPr sz="1200" b="1" dirty="0">
                <a:latin typeface="Open Sans"/>
                <a:cs typeface="Open Sans"/>
              </a:rPr>
              <a:t>n</a:t>
            </a:r>
            <a:r>
              <a:rPr sz="1200" b="1" spc="-6" dirty="0">
                <a:latin typeface="Open Sans"/>
                <a:cs typeface="Open Sans"/>
              </a:rPr>
              <a:t>, P</a:t>
            </a:r>
            <a:r>
              <a:rPr sz="1200" b="1" spc="-18" dirty="0">
                <a:latin typeface="Open Sans"/>
                <a:cs typeface="Open Sans"/>
              </a:rPr>
              <a:t>l</a:t>
            </a:r>
            <a:r>
              <a:rPr sz="1200" b="1" spc="-12" dirty="0">
                <a:latin typeface="Open Sans"/>
                <a:cs typeface="Open Sans"/>
              </a:rPr>
              <a:t>as</a:t>
            </a:r>
            <a:r>
              <a:rPr sz="1200" b="1" spc="-6" dirty="0">
                <a:latin typeface="Open Sans"/>
                <a:cs typeface="Open Sans"/>
              </a:rPr>
              <a:t>m</a:t>
            </a:r>
            <a:r>
              <a:rPr sz="1200" b="1" spc="-12" dirty="0">
                <a:latin typeface="Open Sans"/>
                <a:cs typeface="Open Sans"/>
              </a:rPr>
              <a:t>as</a:t>
            </a:r>
            <a:r>
              <a:rPr sz="1200" b="1" spc="-6" dirty="0">
                <a:latin typeface="Open Sans"/>
                <a:cs typeface="Open Sans"/>
              </a:rPr>
              <a:t>p</a:t>
            </a:r>
            <a:r>
              <a:rPr sz="1200" b="1" spc="-12" dirty="0">
                <a:latin typeface="Open Sans"/>
                <a:cs typeface="Open Sans"/>
              </a:rPr>
              <a:t>e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6" dirty="0">
                <a:latin typeface="Open Sans"/>
                <a:cs typeface="Open Sans"/>
              </a:rPr>
              <a:t>tr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sk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p</a:t>
            </a:r>
            <a:r>
              <a:rPr sz="1200" b="1" spc="-12" dirty="0">
                <a:latin typeface="Open Sans"/>
                <a:cs typeface="Open Sans"/>
              </a:rPr>
              <a:t>i</a:t>
            </a:r>
            <a:r>
              <a:rPr sz="1200" b="1" spc="-6" dirty="0">
                <a:latin typeface="Open Sans"/>
                <a:cs typeface="Open Sans"/>
              </a:rPr>
              <a:t>e,</a:t>
            </a:r>
            <a:r>
              <a:rPr sz="1200" b="1" spc="72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L</a:t>
            </a:r>
            <a:r>
              <a:rPr sz="1200" b="1" spc="-6" dirty="0">
                <a:latin typeface="Open Sans"/>
                <a:cs typeface="Open Sans"/>
              </a:rPr>
              <a:t>u</a:t>
            </a:r>
            <a:r>
              <a:rPr sz="1200" b="1" spc="-12" dirty="0">
                <a:latin typeface="Open Sans"/>
                <a:cs typeface="Open Sans"/>
              </a:rPr>
              <a:t>f</a:t>
            </a:r>
            <a:r>
              <a:rPr sz="1200" b="1" spc="-6" dirty="0">
                <a:latin typeface="Open Sans"/>
                <a:cs typeface="Open Sans"/>
              </a:rPr>
              <a:t>t-</a:t>
            </a:r>
            <a:r>
              <a:rPr sz="1200" b="1" spc="6" dirty="0">
                <a:latin typeface="Open Sans"/>
                <a:cs typeface="Open Sans"/>
              </a:rPr>
              <a:t> </a:t>
            </a:r>
            <a:r>
              <a:rPr sz="1200" b="1" spc="-6" dirty="0">
                <a:latin typeface="Open Sans"/>
                <a:cs typeface="Open Sans"/>
              </a:rPr>
              <a:t>un</a:t>
            </a:r>
            <a:r>
              <a:rPr sz="1200" b="1" spc="-12" dirty="0">
                <a:latin typeface="Open Sans"/>
                <a:cs typeface="Open Sans"/>
              </a:rPr>
              <a:t>d</a:t>
            </a:r>
            <a:r>
              <a:rPr sz="1200" b="1" spc="24" dirty="0">
                <a:latin typeface="Open Sans"/>
                <a:cs typeface="Open Sans"/>
              </a:rPr>
              <a:t> </a:t>
            </a:r>
            <a:r>
              <a:rPr sz="1200" b="1" spc="-18" dirty="0">
                <a:latin typeface="Open Sans"/>
                <a:cs typeface="Open Sans"/>
              </a:rPr>
              <a:t>W</a:t>
            </a:r>
            <a:r>
              <a:rPr sz="1200" b="1" spc="-12" dirty="0">
                <a:latin typeface="Open Sans"/>
                <a:cs typeface="Open Sans"/>
              </a:rPr>
              <a:t>ass</a:t>
            </a:r>
            <a:r>
              <a:rPr sz="1200" b="1" spc="-6" dirty="0">
                <a:latin typeface="Open Sans"/>
                <a:cs typeface="Open Sans"/>
              </a:rPr>
              <a:t>er-</a:t>
            </a:r>
            <a:r>
              <a:rPr sz="1200" b="1" spc="-12" dirty="0">
                <a:latin typeface="Open Sans"/>
                <a:cs typeface="Open Sans"/>
              </a:rPr>
              <a:t> ana</a:t>
            </a:r>
            <a:r>
              <a:rPr sz="1200" b="1" spc="-18" dirty="0">
                <a:latin typeface="Open Sans"/>
                <a:cs typeface="Open Sans"/>
              </a:rPr>
              <a:t>l</a:t>
            </a:r>
            <a:r>
              <a:rPr sz="1200" b="1" spc="-12" dirty="0">
                <a:latin typeface="Open Sans"/>
                <a:cs typeface="Open Sans"/>
              </a:rPr>
              <a:t>y</a:t>
            </a:r>
            <a:r>
              <a:rPr sz="1200" b="1" spc="-18" dirty="0">
                <a:latin typeface="Open Sans"/>
                <a:cs typeface="Open Sans"/>
              </a:rPr>
              <a:t>s</a:t>
            </a:r>
            <a:r>
              <a:rPr sz="1200" b="1" spc="-6" dirty="0">
                <a:latin typeface="Open Sans"/>
                <a:cs typeface="Open Sans"/>
              </a:rPr>
              <a:t>e,</a:t>
            </a:r>
            <a:r>
              <a:rPr sz="1200" b="1" spc="30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K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ntr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lle</a:t>
            </a:r>
            <a:r>
              <a:rPr sz="1200" b="1" dirty="0">
                <a:latin typeface="Open Sans"/>
                <a:cs typeface="Open Sans"/>
              </a:rPr>
              <a:t> </a:t>
            </a:r>
            <a:r>
              <a:rPr sz="1200" b="1" spc="36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v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n</a:t>
            </a:r>
            <a:r>
              <a:rPr sz="1200" b="1" spc="36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Ver</a:t>
            </a:r>
            <a:r>
              <a:rPr sz="1200" b="1" spc="-6" dirty="0">
                <a:latin typeface="Open Sans"/>
                <a:cs typeface="Open Sans"/>
              </a:rPr>
              <a:t>b</a:t>
            </a:r>
            <a:r>
              <a:rPr sz="1200" b="1" spc="-12" dirty="0">
                <a:latin typeface="Open Sans"/>
                <a:cs typeface="Open Sans"/>
              </a:rPr>
              <a:t>rennung</a:t>
            </a:r>
            <a:r>
              <a:rPr sz="1200" b="1" dirty="0">
                <a:latin typeface="Open Sans"/>
                <a:cs typeface="Open Sans"/>
              </a:rPr>
              <a:t>s</a:t>
            </a:r>
            <a:r>
              <a:rPr sz="1200" b="1" spc="-6" dirty="0">
                <a:latin typeface="Open Sans"/>
                <a:cs typeface="Open Sans"/>
              </a:rPr>
              <a:t>- </a:t>
            </a:r>
            <a:r>
              <a:rPr sz="1200" b="1" spc="-18" dirty="0">
                <a:latin typeface="Open Sans"/>
                <a:cs typeface="Open Sans"/>
              </a:rPr>
              <a:t>a</a:t>
            </a:r>
            <a:r>
              <a:rPr sz="1200" b="1" spc="-12" dirty="0">
                <a:latin typeface="Open Sans"/>
                <a:cs typeface="Open Sans"/>
              </a:rPr>
              <a:t>b</a:t>
            </a:r>
            <a:r>
              <a:rPr sz="1200" b="1" spc="-18" dirty="0">
                <a:latin typeface="Open Sans"/>
                <a:cs typeface="Open Sans"/>
              </a:rPr>
              <a:t>lä</a:t>
            </a:r>
            <a:r>
              <a:rPr sz="1200" b="1" spc="-12" dirty="0">
                <a:latin typeface="Open Sans"/>
                <a:cs typeface="Open Sans"/>
              </a:rPr>
              <a:t>ufen</a:t>
            </a:r>
            <a:endParaRPr sz="1200">
              <a:latin typeface="Open Sans"/>
              <a:cs typeface="Open San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016801" y="3797502"/>
            <a:ext cx="1106423" cy="603504"/>
          </a:xfrm>
          <a:custGeom>
            <a:avLst/>
            <a:gdLst/>
            <a:ahLst/>
            <a:cxnLst/>
            <a:rect l="l" t="t" r="r" b="b"/>
            <a:pathLst>
              <a:path w="922020" h="502920">
                <a:moveTo>
                  <a:pt x="0" y="0"/>
                </a:moveTo>
                <a:lnTo>
                  <a:pt x="922019" y="502919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28" name="object 28"/>
          <p:cNvSpPr txBox="1"/>
          <p:nvPr/>
        </p:nvSpPr>
        <p:spPr>
          <a:xfrm>
            <a:off x="877518" y="4401006"/>
            <a:ext cx="3217164" cy="1043876"/>
          </a:xfrm>
          <a:prstGeom prst="rect">
            <a:avLst/>
          </a:prstGeom>
          <a:solidFill>
            <a:srgbClr val="D1E8FA"/>
          </a:solidFill>
          <a:ln w="28956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1910"/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H</a:t>
            </a:r>
            <a:r>
              <a:rPr sz="1400" b="1" spc="-18" dirty="0">
                <a:solidFill>
                  <a:srgbClr val="001F5F"/>
                </a:solidFill>
                <a:latin typeface="Open Sans"/>
                <a:cs typeface="Open Sans"/>
              </a:rPr>
              <a:t>a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ndel</a:t>
            </a:r>
            <a:r>
              <a:rPr sz="1400" b="1" spc="-6" dirty="0">
                <a:solidFill>
                  <a:srgbClr val="001F5F"/>
                </a:solidFill>
                <a:latin typeface="Open Sans"/>
                <a:cs typeface="Open Sans"/>
              </a:rPr>
              <a:t> 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und</a:t>
            </a:r>
            <a:r>
              <a:rPr sz="1400" b="1" spc="6" dirty="0">
                <a:solidFill>
                  <a:srgbClr val="001F5F"/>
                </a:solidFill>
                <a:latin typeface="Open Sans"/>
                <a:cs typeface="Open Sans"/>
              </a:rPr>
              <a:t> </a:t>
            </a:r>
            <a:r>
              <a:rPr sz="1400" b="1" spc="-18" dirty="0">
                <a:solidFill>
                  <a:srgbClr val="001F5F"/>
                </a:solidFill>
                <a:latin typeface="Open Sans"/>
                <a:cs typeface="Open Sans"/>
              </a:rPr>
              <a:t>I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ndus</a:t>
            </a:r>
            <a:r>
              <a:rPr sz="1400" b="1" spc="-6" dirty="0">
                <a:solidFill>
                  <a:srgbClr val="001F5F"/>
                </a:solidFill>
                <a:latin typeface="Open Sans"/>
                <a:cs typeface="Open Sans"/>
              </a:rPr>
              <a:t>tr</a:t>
            </a:r>
            <a:r>
              <a:rPr sz="1400" b="1" spc="-12" dirty="0">
                <a:solidFill>
                  <a:srgbClr val="001F5F"/>
                </a:solidFill>
                <a:latin typeface="Open Sans"/>
                <a:cs typeface="Open Sans"/>
              </a:rPr>
              <a:t>ie</a:t>
            </a:r>
            <a:endParaRPr sz="1400">
              <a:latin typeface="Open Sans"/>
              <a:cs typeface="Open Sans"/>
            </a:endParaRPr>
          </a:p>
          <a:p>
            <a:pPr marL="41910" marR="323850">
              <a:spcBef>
                <a:spcPts val="672"/>
              </a:spcBef>
            </a:pPr>
            <a:r>
              <a:rPr sz="1200" b="1" spc="-12" dirty="0">
                <a:latin typeface="Open Sans"/>
                <a:cs typeface="Open Sans"/>
              </a:rPr>
              <a:t>K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6" dirty="0">
                <a:latin typeface="Open Sans"/>
                <a:cs typeface="Open Sans"/>
              </a:rPr>
              <a:t>d</a:t>
            </a:r>
            <a:r>
              <a:rPr sz="1200" b="1" spc="-12" dirty="0">
                <a:latin typeface="Open Sans"/>
                <a:cs typeface="Open Sans"/>
              </a:rPr>
              <a:t>ier</a:t>
            </a:r>
            <a:r>
              <a:rPr sz="1200" b="1" spc="-6" dirty="0">
                <a:latin typeface="Open Sans"/>
                <a:cs typeface="Open Sans"/>
              </a:rPr>
              <a:t>p</a:t>
            </a:r>
            <a:r>
              <a:rPr sz="1200" b="1" spc="-12" dirty="0">
                <a:latin typeface="Open Sans"/>
                <a:cs typeface="Open Sans"/>
              </a:rPr>
              <a:t>rüfsy</a:t>
            </a:r>
            <a:r>
              <a:rPr sz="1200" b="1" spc="-18" dirty="0">
                <a:latin typeface="Open Sans"/>
                <a:cs typeface="Open Sans"/>
              </a:rPr>
              <a:t>s</a:t>
            </a:r>
            <a:r>
              <a:rPr sz="1200" b="1" spc="-12" dirty="0">
                <a:latin typeface="Open Sans"/>
                <a:cs typeface="Open Sans"/>
              </a:rPr>
              <a:t>tem</a:t>
            </a:r>
            <a:r>
              <a:rPr sz="1200" b="1" spc="-6" dirty="0">
                <a:latin typeface="Open Sans"/>
                <a:cs typeface="Open Sans"/>
              </a:rPr>
              <a:t>e,</a:t>
            </a:r>
            <a:r>
              <a:rPr sz="1200" b="1" spc="54" dirty="0">
                <a:latin typeface="Open Sans"/>
                <a:cs typeface="Open Sans"/>
              </a:rPr>
              <a:t> </a:t>
            </a:r>
            <a:r>
              <a:rPr sz="1200" b="1" spc="-6" dirty="0">
                <a:latin typeface="Open Sans"/>
                <a:cs typeface="Open Sans"/>
              </a:rPr>
              <a:t>Str</a:t>
            </a:r>
            <a:r>
              <a:rPr sz="1200" b="1" spc="-12" dirty="0">
                <a:latin typeface="Open Sans"/>
                <a:cs typeface="Open Sans"/>
              </a:rPr>
              <a:t>ich</a:t>
            </a:r>
            <a:r>
              <a:rPr sz="1200" b="1" spc="-24" dirty="0">
                <a:latin typeface="Open Sans"/>
                <a:cs typeface="Open Sans"/>
              </a:rPr>
              <a:t>ko</a:t>
            </a:r>
            <a:r>
              <a:rPr sz="1200" b="1" spc="-6" dirty="0">
                <a:latin typeface="Open Sans"/>
                <a:cs typeface="Open Sans"/>
              </a:rPr>
              <a:t>d</a:t>
            </a:r>
            <a:r>
              <a:rPr sz="1200" b="1" spc="-12" dirty="0">
                <a:latin typeface="Open Sans"/>
                <a:cs typeface="Open Sans"/>
              </a:rPr>
              <a:t>ierung,</a:t>
            </a:r>
            <a:r>
              <a:rPr sz="1200" b="1" spc="-6" dirty="0">
                <a:latin typeface="Open Sans"/>
                <a:cs typeface="Open Sans"/>
              </a:rPr>
              <a:t> La</a:t>
            </a:r>
            <a:r>
              <a:rPr sz="1200" b="1" spc="-12" dirty="0">
                <a:latin typeface="Open Sans"/>
                <a:cs typeface="Open Sans"/>
              </a:rPr>
              <a:t>serscanner,</a:t>
            </a:r>
            <a:r>
              <a:rPr sz="1200" b="1" dirty="0">
                <a:latin typeface="Open Sans"/>
                <a:cs typeface="Open Sans"/>
              </a:rPr>
              <a:t> </a:t>
            </a:r>
            <a:r>
              <a:rPr sz="1200" b="1" spc="-18" dirty="0">
                <a:latin typeface="Open Sans"/>
                <a:cs typeface="Open Sans"/>
              </a:rPr>
              <a:t>Mi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6" dirty="0">
                <a:latin typeface="Open Sans"/>
                <a:cs typeface="Open Sans"/>
              </a:rPr>
              <a:t>r</a:t>
            </a:r>
            <a:r>
              <a:rPr sz="1200" b="1" spc="-24" dirty="0">
                <a:latin typeface="Open Sans"/>
                <a:cs typeface="Open Sans"/>
              </a:rPr>
              <a:t>o</a:t>
            </a:r>
            <a:r>
              <a:rPr sz="1200" b="1" spc="-12" dirty="0">
                <a:latin typeface="Open Sans"/>
                <a:cs typeface="Open Sans"/>
              </a:rPr>
              <a:t>ana</a:t>
            </a:r>
            <a:r>
              <a:rPr sz="1200" b="1" spc="-18" dirty="0">
                <a:latin typeface="Open Sans"/>
                <a:cs typeface="Open Sans"/>
              </a:rPr>
              <a:t>l</a:t>
            </a:r>
            <a:r>
              <a:rPr sz="1200" b="1" spc="-12" dirty="0">
                <a:latin typeface="Open Sans"/>
                <a:cs typeface="Open Sans"/>
              </a:rPr>
              <a:t>y</a:t>
            </a:r>
            <a:r>
              <a:rPr sz="1200" b="1" spc="-18" dirty="0">
                <a:latin typeface="Open Sans"/>
                <a:cs typeface="Open Sans"/>
              </a:rPr>
              <a:t>s</a:t>
            </a:r>
            <a:r>
              <a:rPr sz="1200" b="1" spc="-6" dirty="0">
                <a:latin typeface="Open Sans"/>
                <a:cs typeface="Open Sans"/>
              </a:rPr>
              <a:t>e,</a:t>
            </a:r>
            <a:r>
              <a:rPr sz="1200" b="1" spc="42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Lase</a:t>
            </a:r>
            <a:r>
              <a:rPr sz="1200" b="1" dirty="0">
                <a:latin typeface="Open Sans"/>
                <a:cs typeface="Open Sans"/>
              </a:rPr>
              <a:t>r</a:t>
            </a:r>
            <a:r>
              <a:rPr sz="1200" b="1" spc="-6" dirty="0">
                <a:latin typeface="Open Sans"/>
                <a:cs typeface="Open Sans"/>
              </a:rPr>
              <a:t>- d</a:t>
            </a:r>
            <a:r>
              <a:rPr sz="1200" b="1" spc="-12" dirty="0">
                <a:latin typeface="Open Sans"/>
                <a:cs typeface="Open Sans"/>
              </a:rPr>
              <a:t>ruc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12" dirty="0">
                <a:latin typeface="Open Sans"/>
                <a:cs typeface="Open Sans"/>
              </a:rPr>
              <a:t>e</a:t>
            </a:r>
            <a:r>
              <a:rPr sz="1200" b="1" dirty="0">
                <a:latin typeface="Open Sans"/>
                <a:cs typeface="Open Sans"/>
              </a:rPr>
              <a:t>r</a:t>
            </a:r>
            <a:r>
              <a:rPr sz="1200" b="1" spc="-6" dirty="0">
                <a:latin typeface="Open Sans"/>
                <a:cs typeface="Open Sans"/>
              </a:rPr>
              <a:t>,</a:t>
            </a:r>
            <a:r>
              <a:rPr sz="1200" b="1" dirty="0">
                <a:latin typeface="Open Sans"/>
                <a:cs typeface="Open Sans"/>
              </a:rPr>
              <a:t> </a:t>
            </a:r>
            <a:r>
              <a:rPr sz="1200" b="1" spc="-24" dirty="0">
                <a:latin typeface="Open Sans"/>
                <a:cs typeface="Open Sans"/>
              </a:rPr>
              <a:t>D</a:t>
            </a:r>
            <a:r>
              <a:rPr sz="1200" b="1" spc="-12" dirty="0">
                <a:latin typeface="Open Sans"/>
                <a:cs typeface="Open Sans"/>
              </a:rPr>
              <a:t>ruc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12" dirty="0">
                <a:latin typeface="Open Sans"/>
                <a:cs typeface="Open Sans"/>
              </a:rPr>
              <a:t>techni</a:t>
            </a:r>
            <a:r>
              <a:rPr sz="1200" b="1" spc="-24" dirty="0">
                <a:latin typeface="Open Sans"/>
                <a:cs typeface="Open Sans"/>
              </a:rPr>
              <a:t>k</a:t>
            </a:r>
            <a:r>
              <a:rPr sz="1200" b="1" spc="-6" dirty="0">
                <a:latin typeface="Open Sans"/>
                <a:cs typeface="Open Sans"/>
              </a:rPr>
              <a:t>,</a:t>
            </a:r>
            <a:r>
              <a:rPr sz="1200" b="1" spc="30" dirty="0">
                <a:latin typeface="Open Sans"/>
                <a:cs typeface="Open Sans"/>
              </a:rPr>
              <a:t> </a:t>
            </a:r>
            <a:r>
              <a:rPr sz="1200" b="1" spc="-12" dirty="0">
                <a:latin typeface="Open Sans"/>
                <a:cs typeface="Open Sans"/>
              </a:rPr>
              <a:t>Beschrifte</a:t>
            </a:r>
            <a:r>
              <a:rPr sz="1200" b="1" spc="-6" dirty="0">
                <a:latin typeface="Open Sans"/>
                <a:cs typeface="Open Sans"/>
              </a:rPr>
              <a:t>n, Farb</a:t>
            </a:r>
            <a:r>
              <a:rPr sz="1200" b="1" spc="-12" dirty="0">
                <a:latin typeface="Open Sans"/>
                <a:cs typeface="Open Sans"/>
              </a:rPr>
              <a:t>tas</a:t>
            </a:r>
            <a:r>
              <a:rPr sz="1200" b="1" spc="-6" dirty="0">
                <a:latin typeface="Open Sans"/>
                <a:cs typeface="Open Sans"/>
              </a:rPr>
              <a:t>ter</a:t>
            </a:r>
            <a:endParaRPr sz="1200">
              <a:latin typeface="Open Sans"/>
              <a:cs typeface="Open San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098035" y="3797502"/>
            <a:ext cx="1005840" cy="603504"/>
          </a:xfrm>
          <a:custGeom>
            <a:avLst/>
            <a:gdLst/>
            <a:ahLst/>
            <a:cxnLst/>
            <a:rect l="l" t="t" r="r" b="b"/>
            <a:pathLst>
              <a:path w="838200" h="502920">
                <a:moveTo>
                  <a:pt x="838199" y="0"/>
                </a:moveTo>
                <a:lnTo>
                  <a:pt x="0" y="502919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944"/>
          </a:p>
        </p:txBody>
      </p:sp>
      <p:sp>
        <p:nvSpPr>
          <p:cNvPr id="30" name="object 30"/>
          <p:cNvSpPr txBox="1"/>
          <p:nvPr/>
        </p:nvSpPr>
        <p:spPr>
          <a:xfrm>
            <a:off x="877518" y="439827"/>
            <a:ext cx="1024432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/>
            <a:r>
              <a:rPr lang="de-DE" sz="2400" b="1" spc="-90" smtClean="0">
                <a:solidFill>
                  <a:srgbClr val="083962"/>
                </a:solidFill>
                <a:latin typeface="Open Sans"/>
                <a:cs typeface="Open Sans"/>
              </a:rPr>
              <a:t>Einsatzgebiete von </a:t>
            </a:r>
            <a:r>
              <a:rPr sz="2400" b="1" smtClean="0">
                <a:solidFill>
                  <a:srgbClr val="083962"/>
                </a:solidFill>
                <a:latin typeface="Open Sans"/>
                <a:cs typeface="Open Sans"/>
              </a:rPr>
              <a:t>Laserst</a:t>
            </a:r>
            <a:r>
              <a:rPr sz="2400" b="1" spc="-54" smtClean="0">
                <a:solidFill>
                  <a:srgbClr val="083962"/>
                </a:solidFill>
                <a:latin typeface="Open Sans"/>
                <a:cs typeface="Open Sans"/>
              </a:rPr>
              <a:t>r</a:t>
            </a:r>
            <a:r>
              <a:rPr sz="2400" b="1" smtClean="0">
                <a:solidFill>
                  <a:srgbClr val="083962"/>
                </a:solidFill>
                <a:latin typeface="Open Sans"/>
                <a:cs typeface="Open Sans"/>
              </a:rPr>
              <a:t>ahl</a:t>
            </a:r>
            <a:r>
              <a:rPr sz="2400" b="1" spc="6" smtClean="0">
                <a:solidFill>
                  <a:srgbClr val="083962"/>
                </a:solidFill>
                <a:latin typeface="Open Sans"/>
                <a:cs typeface="Open Sans"/>
              </a:rPr>
              <a:t>u</a:t>
            </a:r>
            <a:r>
              <a:rPr sz="2400" b="1" spc="-6" smtClean="0">
                <a:solidFill>
                  <a:srgbClr val="083962"/>
                </a:solidFill>
                <a:latin typeface="Open Sans"/>
                <a:cs typeface="Open Sans"/>
              </a:rPr>
              <a:t>n</a:t>
            </a:r>
            <a:r>
              <a:rPr sz="2400" b="1" smtClean="0">
                <a:solidFill>
                  <a:srgbClr val="083962"/>
                </a:solidFill>
                <a:latin typeface="Open Sans"/>
                <a:cs typeface="Open Sans"/>
              </a:rPr>
              <a:t>g</a:t>
            </a:r>
            <a:endParaRPr sz="240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58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442201"/>
          </a:xfrm>
        </p:spPr>
        <p:txBody>
          <a:bodyPr/>
          <a:lstStyle/>
          <a:p>
            <a:r>
              <a:rPr lang="de-DE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Spezielle Fertigungsmethoden </a:t>
            </a:r>
            <a:r>
              <a:rPr lang="de-DE" b="0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MT-A09-</a:t>
            </a:r>
            <a:r>
              <a:rPr lang="de-DE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de-DE" smtClean="0"/>
              <a:t/>
            </a:r>
            <a:br>
              <a:rPr lang="de-DE" smtClean="0"/>
            </a:br>
            <a:endParaRPr lang="de-DE" b="0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23925" y="1203326"/>
            <a:ext cx="3881437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Frutiger 55 Roman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de-DE" altLang="de-DE" smtClean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latin typeface="+mn-lt"/>
              </a:rPr>
              <a:t>LASERphysik</a:t>
            </a:r>
            <a:endParaRPr lang="de-DE" altLang="de-DE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>
                <a:latin typeface="+mn-lt"/>
              </a:rPr>
              <a:t>LASERarten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>
                <a:latin typeface="+mn-lt"/>
              </a:rPr>
              <a:t>LASERanlagen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>
                <a:latin typeface="+mn-lt"/>
              </a:rPr>
              <a:t>LASERverfahren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>
                <a:latin typeface="+mn-lt"/>
              </a:rPr>
              <a:t>LASERanwendungen</a:t>
            </a:r>
            <a:endParaRPr lang="de-DE" altLang="de-DE" sz="320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de-DE" altLang="de-DE" sz="80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>
                <a:latin typeface="+mn-lt"/>
              </a:rPr>
              <a:t>LASERpraktikum</a:t>
            </a:r>
          </a:p>
        </p:txBody>
      </p:sp>
      <p:pic>
        <p:nvPicPr>
          <p:cNvPr id="2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582" y="4160157"/>
            <a:ext cx="839788" cy="106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874712" y="1255713"/>
            <a:ext cx="2460625" cy="685801"/>
          </a:xfrm>
          <a:prstGeom prst="roundRect">
            <a:avLst>
              <a:gd name="adj" fmla="val 16667"/>
            </a:avLst>
          </a:prstGeom>
          <a:solidFill>
            <a:srgbClr val="60B5FC"/>
          </a:solidFill>
          <a:ln w="9525">
            <a:solidFill>
              <a:srgbClr val="FFFF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de-DE" sz="2000" b="1" smtClean="0"/>
              <a:t>Lasertechnik</a:t>
            </a:r>
            <a:r>
              <a:rPr lang="de-DE" sz="2000" smtClean="0"/>
              <a:t> </a:t>
            </a:r>
            <a:r>
              <a:rPr lang="de-DE" sz="1600" smtClean="0"/>
              <a:t>(</a:t>
            </a:r>
            <a:r>
              <a:rPr lang="de-DE" sz="1600"/>
              <a:t>2/0/0)</a:t>
            </a:r>
            <a:endParaRPr lang="de-DE" sz="1600" dirty="0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/>
          <a:srcRect t="3315" b="514"/>
          <a:stretch/>
        </p:blipFill>
        <p:spPr>
          <a:xfrm>
            <a:off x="9845569" y="4160157"/>
            <a:ext cx="983276" cy="1067124"/>
          </a:xfrm>
          <a:prstGeom prst="rect">
            <a:avLst/>
          </a:prstGeom>
        </p:spPr>
      </p:pic>
      <p:sp>
        <p:nvSpPr>
          <p:cNvPr id="26" name="Textfeld 1"/>
          <p:cNvSpPr txBox="1">
            <a:spLocks noChangeArrowheads="1"/>
          </p:cNvSpPr>
          <p:nvPr/>
        </p:nvSpPr>
        <p:spPr bwMode="auto">
          <a:xfrm>
            <a:off x="9835741" y="5227281"/>
            <a:ext cx="34510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Frutiger 55 Roman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1400" smtClean="0">
                <a:latin typeface="+mn-lt"/>
              </a:rPr>
              <a:t>Dozenten: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400" smtClean="0">
                <a:latin typeface="+mn-lt"/>
              </a:rPr>
              <a:t>Prof</a:t>
            </a:r>
            <a:r>
              <a:rPr lang="de-DE" altLang="de-DE" sz="1400">
                <a:latin typeface="+mn-lt"/>
              </a:rPr>
              <a:t>. </a:t>
            </a:r>
            <a:r>
              <a:rPr lang="de-DE" altLang="de-DE" sz="1400" smtClean="0">
                <a:latin typeface="+mn-lt"/>
              </a:rPr>
              <a:t>F.-A. Lasagni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400" smtClean="0">
                <a:latin typeface="+mn-lt"/>
              </a:rPr>
              <a:t>Prof. Frank </a:t>
            </a:r>
            <a:r>
              <a:rPr lang="de-DE" altLang="de-DE" sz="1400">
                <a:latin typeface="+mn-lt"/>
              </a:rPr>
              <a:t>Brückner</a:t>
            </a:r>
          </a:p>
        </p:txBody>
      </p:sp>
      <p:pic>
        <p:nvPicPr>
          <p:cNvPr id="20" name="Picture 6" descr="MT GetrSchweiss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457" y="1157104"/>
            <a:ext cx="3225840" cy="241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aser_ablation_micro_holes_1280x720_480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2362" y="1255713"/>
            <a:ext cx="3832008" cy="233646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94255" y="5677469"/>
            <a:ext cx="4808135" cy="52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/>
              <a:t>Siehe auch: </a:t>
            </a:r>
            <a:r>
              <a:rPr lang="de-DE" sz="1200">
                <a:hlinkClick r:id="rId9"/>
              </a:rPr>
              <a:t>https://www.youtube.com/watch?v=xFy9DNN0j4M</a:t>
            </a:r>
            <a:endParaRPr lang="de-DE" sz="1200"/>
          </a:p>
          <a:p>
            <a:endParaRPr lang="de-DE"/>
          </a:p>
        </p:txBody>
      </p:sp>
      <p:pic>
        <p:nvPicPr>
          <p:cNvPr id="5" name="Grafik 4"/>
          <p:cNvPicPr preferRelativeResize="0"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r="524"/>
          <a:stretch/>
        </p:blipFill>
        <p:spPr>
          <a:xfrm>
            <a:off x="6165055" y="3407372"/>
            <a:ext cx="3276000" cy="2438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6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PA Wel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11243.82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6860" y="1333703"/>
            <a:ext cx="4226560" cy="270993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442201"/>
          </a:xfrm>
        </p:spPr>
        <p:txBody>
          <a:bodyPr/>
          <a:lstStyle/>
          <a:p>
            <a:r>
              <a:rPr lang="de-DE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Spezielle Fertigungsmethoden </a:t>
            </a:r>
            <a:r>
              <a:rPr lang="de-DE" b="0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MT-A09-</a:t>
            </a:r>
            <a:r>
              <a:rPr lang="de-DE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de-DE" smtClean="0"/>
              <a:t/>
            </a:r>
            <a:br>
              <a:rPr lang="de-DE" smtClean="0"/>
            </a:br>
            <a:endParaRPr lang="de-DE" b="0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536126" y="1093970"/>
            <a:ext cx="3006630" cy="509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Frutiger 55 Roman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de-DE" altLang="de-DE" smtClean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latin typeface="+mn-lt"/>
              </a:rPr>
              <a:t>LASERphysik</a:t>
            </a:r>
            <a:endParaRPr lang="de-DE" altLang="de-DE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latin typeface="+mn-lt"/>
              </a:rPr>
              <a:t>LASERarten</a:t>
            </a:r>
          </a:p>
          <a:p>
            <a:pPr>
              <a:spcBef>
                <a:spcPts val="0"/>
              </a:spcBef>
            </a:pPr>
            <a:r>
              <a:rPr lang="de-DE" sz="1400" spc="-50" smtClean="0">
                <a:solidFill>
                  <a:srgbClr val="001F5F"/>
                </a:solidFill>
                <a:latin typeface="Open Sans"/>
                <a:cs typeface="Open Sans"/>
              </a:rPr>
              <a:t>C</a:t>
            </a:r>
            <a:r>
              <a:rPr lang="de-DE" sz="1400" spc="-20" smtClean="0">
                <a:solidFill>
                  <a:srgbClr val="001F5F"/>
                </a:solidFill>
                <a:latin typeface="Open Sans"/>
                <a:cs typeface="Open Sans"/>
              </a:rPr>
              <a:t>O</a:t>
            </a:r>
            <a:r>
              <a:rPr lang="de-DE" sz="1400" spc="7" baseline="-21164" smtClean="0">
                <a:solidFill>
                  <a:srgbClr val="001F5F"/>
                </a:solidFill>
                <a:latin typeface="Open Sans"/>
                <a:cs typeface="Open Sans"/>
              </a:rPr>
              <a:t>2</a:t>
            </a:r>
            <a:r>
              <a:rPr lang="de-DE" sz="1400" baseline="-21164" smtClean="0">
                <a:solidFill>
                  <a:srgbClr val="001F5F"/>
                </a:solidFill>
                <a:latin typeface="Open Sans"/>
                <a:cs typeface="Open Sans"/>
              </a:rPr>
              <a:t> </a:t>
            </a:r>
            <a:r>
              <a:rPr lang="de-DE" sz="1400" spc="-187" baseline="-21164" smtClean="0">
                <a:solidFill>
                  <a:srgbClr val="001F5F"/>
                </a:solidFill>
                <a:latin typeface="Open Sans"/>
                <a:cs typeface="Open Sans"/>
              </a:rPr>
              <a:t> </a:t>
            </a:r>
            <a:r>
              <a:rPr lang="de-DE" sz="1400" spc="-10" smtClean="0">
                <a:solidFill>
                  <a:srgbClr val="001F5F"/>
                </a:solidFill>
                <a:latin typeface="Open Sans"/>
                <a:cs typeface="Open Sans"/>
              </a:rPr>
              <a:t>-, </a:t>
            </a:r>
            <a:r>
              <a:rPr lang="de-DE" altLang="de-DE" sz="1400" smtClean="0">
                <a:latin typeface="+mn-lt"/>
              </a:rPr>
              <a:t>Faser-, Scheiben-, Diodenlaser</a:t>
            </a:r>
            <a:endParaRPr lang="de-DE" altLang="de-DE" sz="140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>
                <a:latin typeface="+mn-lt"/>
              </a:rPr>
              <a:t>LASERanlagen</a:t>
            </a:r>
          </a:p>
          <a:p>
            <a:pPr eaLnBrk="1" hangingPunct="1">
              <a:spcBef>
                <a:spcPts val="0"/>
              </a:spcBef>
            </a:pPr>
            <a:r>
              <a:rPr lang="de-DE" altLang="de-DE" smtClean="0">
                <a:latin typeface="+mn-lt"/>
              </a:rPr>
              <a:t>LASERverfahren</a:t>
            </a:r>
          </a:p>
          <a:p>
            <a:pPr eaLnBrk="1" hangingPunct="1">
              <a:spcBef>
                <a:spcPts val="0"/>
              </a:spcBef>
            </a:pPr>
            <a:r>
              <a:rPr lang="de-DE" altLang="de-DE" sz="1400" smtClean="0">
                <a:latin typeface="+mn-lt"/>
              </a:rPr>
              <a:t>Härten, Schneiden, Schweißen, Beschichten, Strukturieren</a:t>
            </a:r>
            <a:endParaRPr lang="de-DE" altLang="de-DE" sz="140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>
                <a:latin typeface="+mn-lt"/>
              </a:rPr>
              <a:t>LASERanwendungen</a:t>
            </a:r>
            <a:endParaRPr lang="de-DE" altLang="de-DE" sz="3200">
              <a:latin typeface="+mn-lt"/>
            </a:endParaRPr>
          </a:p>
          <a:p>
            <a:pPr eaLnBrk="1" hangingPunct="1">
              <a:spcBef>
                <a:spcPts val="0"/>
              </a:spcBef>
            </a:pPr>
            <a:r>
              <a:rPr lang="de-DE" altLang="de-DE" sz="1400">
                <a:latin typeface="+mn-lt"/>
              </a:rPr>
              <a:t>b</a:t>
            </a:r>
            <a:r>
              <a:rPr lang="de-DE" altLang="de-DE" sz="1400" smtClean="0">
                <a:latin typeface="+mn-lt"/>
              </a:rPr>
              <a:t>egleitend zu den Verfahren</a:t>
            </a:r>
            <a:endParaRPr lang="de-DE" altLang="de-DE" sz="140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latin typeface="+mn-lt"/>
              </a:rPr>
              <a:t>LASERpraktikum</a:t>
            </a:r>
          </a:p>
          <a:p>
            <a:pPr eaLnBrk="1" hangingPunct="1">
              <a:spcBef>
                <a:spcPts val="0"/>
              </a:spcBef>
            </a:pPr>
            <a:r>
              <a:rPr lang="de-DE" altLang="de-DE" sz="1400" smtClean="0">
                <a:latin typeface="+mn-lt"/>
              </a:rPr>
              <a:t>Härten, Schneiden, Schweißen, Strahlanalyse</a:t>
            </a:r>
            <a:endParaRPr lang="de-DE" altLang="de-DE" sz="1400">
              <a:latin typeface="+mn-lt"/>
            </a:endParaRP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623674" y="1255713"/>
            <a:ext cx="2460625" cy="685801"/>
          </a:xfrm>
          <a:prstGeom prst="roundRect">
            <a:avLst>
              <a:gd name="adj" fmla="val 16667"/>
            </a:avLst>
          </a:prstGeom>
          <a:solidFill>
            <a:srgbClr val="60B5FC"/>
          </a:solidFill>
          <a:ln w="9525">
            <a:solidFill>
              <a:srgbClr val="FFFF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de-DE" sz="2000" b="1" smtClean="0"/>
              <a:t>Lasertechnik</a:t>
            </a:r>
            <a:r>
              <a:rPr lang="de-DE" sz="2000" smtClean="0"/>
              <a:t> </a:t>
            </a:r>
            <a:r>
              <a:rPr lang="de-DE" sz="1600" smtClean="0"/>
              <a:t>(</a:t>
            </a:r>
            <a:r>
              <a:rPr lang="de-DE" sz="1600"/>
              <a:t>2/0/0)</a:t>
            </a:r>
            <a:endParaRPr lang="de-DE" sz="1600" dirty="0"/>
          </a:p>
        </p:txBody>
      </p:sp>
      <p:pic>
        <p:nvPicPr>
          <p:cNvPr id="5" name="500Loecher_gekuerzt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23837" y="1333703"/>
            <a:ext cx="4239905" cy="317992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731862" y="3244334"/>
            <a:ext cx="728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b="1" spc="-50">
                <a:solidFill>
                  <a:srgbClr val="001F5F"/>
                </a:solidFill>
                <a:cs typeface="Open Sans"/>
              </a:rPr>
              <a:t>C</a:t>
            </a:r>
            <a:r>
              <a:rPr lang="de-DE" sz="1800" b="1" spc="-20">
                <a:solidFill>
                  <a:srgbClr val="001F5F"/>
                </a:solidFill>
                <a:cs typeface="Open Sans"/>
              </a:rPr>
              <a:t>O</a:t>
            </a:r>
            <a:r>
              <a:rPr lang="de-DE" sz="1800" b="1" spc="7" baseline="-21164">
                <a:solidFill>
                  <a:srgbClr val="001F5F"/>
                </a:solidFill>
                <a:cs typeface="Open Sans"/>
              </a:rPr>
              <a:t>2</a:t>
            </a:r>
            <a:r>
              <a:rPr lang="de-DE" sz="1800" b="1" baseline="-21164">
                <a:solidFill>
                  <a:srgbClr val="001F5F"/>
                </a:solidFill>
                <a:cs typeface="Open Sans"/>
              </a:rPr>
              <a:t> </a:t>
            </a:r>
            <a:r>
              <a:rPr lang="de-DE" sz="1800" b="1" spc="-187" baseline="-21164">
                <a:solidFill>
                  <a:srgbClr val="001F5F"/>
                </a:solidFill>
                <a:cs typeface="Open Sans"/>
              </a:rPr>
              <a:t> </a:t>
            </a:r>
            <a:r>
              <a:rPr lang="de-DE" sz="1800" b="1" spc="-10">
                <a:solidFill>
                  <a:srgbClr val="001F5F"/>
                </a:solidFill>
                <a:cs typeface="Open Sans"/>
              </a:rPr>
              <a:t>-</a:t>
            </a:r>
            <a:endParaRPr lang="de-DE"/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37" y="4659112"/>
            <a:ext cx="1881117" cy="137837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ieren 15"/>
          <p:cNvGrpSpPr/>
          <p:nvPr/>
        </p:nvGrpSpPr>
        <p:grpSpPr>
          <a:xfrm>
            <a:off x="5370614" y="4694627"/>
            <a:ext cx="2372824" cy="1346080"/>
            <a:chOff x="4571113" y="3077230"/>
            <a:chExt cx="2001657" cy="1428334"/>
          </a:xfrm>
        </p:grpSpPr>
        <p:pic>
          <p:nvPicPr>
            <p:cNvPr id="17" name="Grafik 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7" r="15285"/>
            <a:stretch/>
          </p:blipFill>
          <p:spPr bwMode="auto">
            <a:xfrm>
              <a:off x="4579143" y="3077230"/>
              <a:ext cx="1993627" cy="142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4571113" y="4227968"/>
              <a:ext cx="1890712" cy="277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ct val="40000"/>
                </a:spcAft>
                <a:buClr>
                  <a:schemeClr val="tx2"/>
                </a:buClr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1pPr>
              <a:lvl2pPr marL="742950" indent="-285750" eaLnBrk="0" hangingPunct="0">
                <a:spcAft>
                  <a:spcPct val="40000"/>
                </a:spcAft>
                <a:buClr>
                  <a:schemeClr val="bg2"/>
                </a:buClr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2pPr>
              <a:lvl3pPr marL="1143000" indent="-228600" eaLnBrk="0" hangingPunct="0">
                <a:spcAft>
                  <a:spcPct val="40000"/>
                </a:spcAft>
                <a:buClr>
                  <a:schemeClr val="bg2"/>
                </a:buClr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3pPr>
              <a:lvl4pPr marL="1600200" indent="-228600" eaLnBrk="0" hangingPunct="0">
                <a:spcAft>
                  <a:spcPct val="40000"/>
                </a:spcAft>
                <a:buClr>
                  <a:schemeClr val="bg2"/>
                </a:buClr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4pPr>
              <a:lvl5pPr marL="2057400" indent="-228600" eaLnBrk="0" hangingPunct="0">
                <a:spcAft>
                  <a:spcPct val="40000"/>
                </a:spcAft>
                <a:buClr>
                  <a:schemeClr val="bg2"/>
                </a:buClr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bg2"/>
                </a:buClr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bg2"/>
                </a:buClr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bg2"/>
                </a:buClr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bg2"/>
                </a:buClr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de-DE" sz="1100" dirty="0">
                  <a:solidFill>
                    <a:schemeClr val="bg1">
                      <a:lumMod val="75000"/>
                    </a:schemeClr>
                  </a:solidFill>
                  <a:latin typeface="+mn-lt"/>
                  <a:sym typeface="Wingdings" pitchFamily="2" charset="2"/>
                </a:rPr>
                <a:t>Courtesy WFL</a:t>
              </a:r>
              <a:endParaRPr lang="en-US" altLang="de-DE" sz="11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</p:txBody>
        </p:sp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8617" y="4694628"/>
            <a:ext cx="2063054" cy="133132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821526" y="1493142"/>
            <a:ext cx="252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smtClean="0">
                <a:solidFill>
                  <a:schemeClr val="bg1"/>
                </a:solidFill>
              </a:rPr>
              <a:t>Beschichten einer Welle </a:t>
            </a:r>
          </a:p>
          <a:p>
            <a:r>
              <a:rPr lang="de-DE" sz="1000" b="1" smtClean="0">
                <a:solidFill>
                  <a:schemeClr val="bg1"/>
                </a:solidFill>
              </a:rPr>
              <a:t>Video-Quelle: Alphalaser</a:t>
            </a:r>
            <a:endParaRPr lang="de-DE" sz="1000" b="1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9618438" y="4236633"/>
            <a:ext cx="2274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>
                <a:solidFill>
                  <a:schemeClr val="bg1">
                    <a:lumMod val="50000"/>
                  </a:schemeClr>
                </a:solidFill>
              </a:rPr>
              <a:t>https://youtu.be/RsteMy5t-_g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48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2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442201"/>
          </a:xfrm>
        </p:spPr>
        <p:txBody>
          <a:bodyPr/>
          <a:lstStyle/>
          <a:p>
            <a:r>
              <a:rPr lang="de-DE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Spezielle Fertigungsmethoden </a:t>
            </a:r>
            <a:r>
              <a:rPr lang="de-DE" b="0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MT-A09-</a:t>
            </a:r>
            <a:r>
              <a:rPr lang="de-DE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de-DE" smtClean="0"/>
              <a:t/>
            </a:r>
            <a:br>
              <a:rPr lang="de-DE" smtClean="0"/>
            </a:br>
            <a:endParaRPr lang="de-DE" b="0" dirty="0"/>
          </a:p>
        </p:txBody>
      </p:sp>
      <p:sp>
        <p:nvSpPr>
          <p:cNvPr id="4" name="Rechteck 3"/>
          <p:cNvSpPr/>
          <p:nvPr/>
        </p:nvSpPr>
        <p:spPr bwMode="auto">
          <a:xfrm>
            <a:off x="874712" y="966647"/>
            <a:ext cx="9262457" cy="2502655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65784" y="1274763"/>
            <a:ext cx="3881437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Frutiger 55 Roman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de-DE" altLang="de-DE" smtClean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de-DE" altLang="de-DE" smtClean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latin typeface="+mn-lt"/>
              </a:rPr>
              <a:t>PLASMAphysik</a:t>
            </a:r>
            <a:endParaRPr lang="de-DE" altLang="de-DE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latin typeface="+mn-lt"/>
              </a:rPr>
              <a:t>PLASMAquellen</a:t>
            </a:r>
            <a:endParaRPr lang="de-DE" altLang="de-DE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latin typeface="+mn-lt"/>
              </a:rPr>
              <a:t>PLASMAverfahren</a:t>
            </a:r>
            <a:endParaRPr lang="de-DE" altLang="de-DE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latin typeface="+mn-lt"/>
              </a:rPr>
              <a:t>PLASMAanwendungen</a:t>
            </a:r>
            <a:endParaRPr lang="de-DE" altLang="de-DE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latin typeface="+mn-lt"/>
              </a:rPr>
              <a:t>PLASMAeinsatz-Vorführungen</a:t>
            </a:r>
            <a:endParaRPr lang="de-DE" altLang="de-DE">
              <a:latin typeface="+mn-lt"/>
            </a:endParaRPr>
          </a:p>
        </p:txBody>
      </p:sp>
      <p:grpSp>
        <p:nvGrpSpPr>
          <p:cNvPr id="13" name="Group 96"/>
          <p:cNvGrpSpPr>
            <a:grpSpLocks/>
          </p:cNvGrpSpPr>
          <p:nvPr/>
        </p:nvGrpSpPr>
        <p:grpSpPr bwMode="auto">
          <a:xfrm>
            <a:off x="4152904" y="1141858"/>
            <a:ext cx="3089275" cy="1554162"/>
            <a:chOff x="2983" y="984"/>
            <a:chExt cx="2100" cy="1123"/>
          </a:xfrm>
        </p:grpSpPr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3089" y="1154"/>
              <a:ext cx="32" cy="73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Frutiger 55 Roman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e-DE" altLang="de-DE"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4937" y="1154"/>
              <a:ext cx="32" cy="73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Frutiger 55 Roman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e-DE" altLang="de-DE">
                <a:latin typeface="Arial" panose="020B0604020202020204" pitchFamily="34" charset="0"/>
              </a:endParaRPr>
            </a:p>
          </p:txBody>
        </p: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3121" y="1220"/>
              <a:ext cx="1818" cy="624"/>
              <a:chOff x="2568" y="756"/>
              <a:chExt cx="1818" cy="384"/>
            </a:xfrm>
          </p:grpSpPr>
          <p:sp>
            <p:nvSpPr>
              <p:cNvPr id="64" name="Line 17"/>
              <p:cNvSpPr>
                <a:spLocks noChangeShapeType="1"/>
              </p:cNvSpPr>
              <p:nvPr/>
            </p:nvSpPr>
            <p:spPr bwMode="auto">
              <a:xfrm>
                <a:off x="2568" y="756"/>
                <a:ext cx="1818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 type="triangle" w="med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5" name="Line 18"/>
              <p:cNvSpPr>
                <a:spLocks noChangeShapeType="1"/>
              </p:cNvSpPr>
              <p:nvPr/>
            </p:nvSpPr>
            <p:spPr bwMode="auto">
              <a:xfrm>
                <a:off x="2568" y="852"/>
                <a:ext cx="1818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 type="triangle" w="med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" name="Line 19"/>
              <p:cNvSpPr>
                <a:spLocks noChangeShapeType="1"/>
              </p:cNvSpPr>
              <p:nvPr/>
            </p:nvSpPr>
            <p:spPr bwMode="auto">
              <a:xfrm>
                <a:off x="2568" y="948"/>
                <a:ext cx="1818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 type="triangle" w="med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Line 20"/>
              <p:cNvSpPr>
                <a:spLocks noChangeShapeType="1"/>
              </p:cNvSpPr>
              <p:nvPr/>
            </p:nvSpPr>
            <p:spPr bwMode="auto">
              <a:xfrm>
                <a:off x="2568" y="1044"/>
                <a:ext cx="1818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 type="triangle" w="med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" name="Line 21"/>
              <p:cNvSpPr>
                <a:spLocks noChangeShapeType="1"/>
              </p:cNvSpPr>
              <p:nvPr/>
            </p:nvSpPr>
            <p:spPr bwMode="auto">
              <a:xfrm>
                <a:off x="2568" y="1140"/>
                <a:ext cx="1818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 type="triangle" w="med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3845" y="984"/>
              <a:ext cx="212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Frutiger 55 Roman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de-DE" altLang="de-DE" sz="1800" b="1">
                  <a:solidFill>
                    <a:srgbClr val="FF3300"/>
                  </a:solidFill>
                </a:rPr>
                <a:t>E</a:t>
              </a:r>
            </a:p>
          </p:txBody>
        </p:sp>
        <p:sp>
          <p:nvSpPr>
            <p:cNvPr id="18" name="Freeform 23"/>
            <p:cNvSpPr>
              <a:spLocks/>
            </p:cNvSpPr>
            <p:nvPr/>
          </p:nvSpPr>
          <p:spPr bwMode="auto">
            <a:xfrm>
              <a:off x="2983" y="1532"/>
              <a:ext cx="912" cy="522"/>
            </a:xfrm>
            <a:custGeom>
              <a:avLst/>
              <a:gdLst>
                <a:gd name="T0" fmla="*/ 114 w 906"/>
                <a:gd name="T1" fmla="*/ 0 h 522"/>
                <a:gd name="T2" fmla="*/ 0 w 906"/>
                <a:gd name="T3" fmla="*/ 0 h 522"/>
                <a:gd name="T4" fmla="*/ 0 w 906"/>
                <a:gd name="T5" fmla="*/ 522 h 522"/>
                <a:gd name="T6" fmla="*/ 942 w 906"/>
                <a:gd name="T7" fmla="*/ 522 h 5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06" h="522">
                  <a:moveTo>
                    <a:pt x="108" y="0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906" y="52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 flipH="1">
              <a:off x="4153" y="1532"/>
              <a:ext cx="930" cy="522"/>
            </a:xfrm>
            <a:custGeom>
              <a:avLst/>
              <a:gdLst>
                <a:gd name="T0" fmla="*/ 126 w 906"/>
                <a:gd name="T1" fmla="*/ 0 h 522"/>
                <a:gd name="T2" fmla="*/ 0 w 906"/>
                <a:gd name="T3" fmla="*/ 0 h 522"/>
                <a:gd name="T4" fmla="*/ 0 w 906"/>
                <a:gd name="T5" fmla="*/ 522 h 522"/>
                <a:gd name="T6" fmla="*/ 1060 w 906"/>
                <a:gd name="T7" fmla="*/ 522 h 5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06" h="522">
                  <a:moveTo>
                    <a:pt x="108" y="0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906" y="52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Oval 25"/>
            <p:cNvSpPr>
              <a:spLocks noChangeArrowheads="1"/>
            </p:cNvSpPr>
            <p:nvPr/>
          </p:nvSpPr>
          <p:spPr bwMode="auto">
            <a:xfrm>
              <a:off x="3901" y="2030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Frutiger 55 Roman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e-DE" altLang="de-DE">
                <a:latin typeface="Arial" panose="020B0604020202020204" pitchFamily="34" charset="0"/>
              </a:endParaRPr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auto">
            <a:xfrm>
              <a:off x="4093" y="2030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Frutiger 55 Roman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e-DE" altLang="de-DE">
                <a:latin typeface="Arial" panose="020B0604020202020204" pitchFamily="34" charset="0"/>
              </a:endParaRPr>
            </a:p>
          </p:txBody>
        </p:sp>
        <p:grpSp>
          <p:nvGrpSpPr>
            <p:cNvPr id="30" name="Group 27"/>
            <p:cNvGrpSpPr>
              <a:grpSpLocks/>
            </p:cNvGrpSpPr>
            <p:nvPr/>
          </p:nvGrpSpPr>
          <p:grpSpPr bwMode="auto">
            <a:xfrm>
              <a:off x="4011" y="1199"/>
              <a:ext cx="346" cy="219"/>
              <a:chOff x="3458" y="735"/>
              <a:chExt cx="346" cy="219"/>
            </a:xfrm>
          </p:grpSpPr>
          <p:grpSp>
            <p:nvGrpSpPr>
              <p:cNvPr id="60" name="Group 28"/>
              <p:cNvGrpSpPr>
                <a:grpSpLocks/>
              </p:cNvGrpSpPr>
              <p:nvPr/>
            </p:nvGrpSpPr>
            <p:grpSpPr bwMode="auto">
              <a:xfrm>
                <a:off x="3458" y="735"/>
                <a:ext cx="198" cy="219"/>
                <a:chOff x="554" y="1509"/>
                <a:chExt cx="198" cy="219"/>
              </a:xfrm>
            </p:grpSpPr>
            <p:sp>
              <p:nvSpPr>
                <p:cNvPr id="62" name="Oval 29"/>
                <p:cNvSpPr>
                  <a:spLocks noChangeArrowheads="1"/>
                </p:cNvSpPr>
                <p:nvPr/>
              </p:nvSpPr>
              <p:spPr bwMode="auto">
                <a:xfrm>
                  <a:off x="594" y="1560"/>
                  <a:ext cx="108" cy="108"/>
                </a:xfrm>
                <a:prstGeom prst="ellipse">
                  <a:avLst/>
                </a:prstGeom>
                <a:solidFill>
                  <a:srgbClr val="FF33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Frutiger 55 Roman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endParaRPr lang="de-DE" altLang="de-DE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554" y="1509"/>
                  <a:ext cx="198" cy="2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Frutiger 55 Roman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de-DE" altLang="de-DE" sz="1400" b="1"/>
                    <a:t>+</a:t>
                  </a:r>
                </a:p>
              </p:txBody>
            </p:sp>
          </p:grpSp>
          <p:sp>
            <p:nvSpPr>
              <p:cNvPr id="61" name="Line 31"/>
              <p:cNvSpPr>
                <a:spLocks noChangeShapeType="1"/>
              </p:cNvSpPr>
              <p:nvPr/>
            </p:nvSpPr>
            <p:spPr bwMode="auto">
              <a:xfrm>
                <a:off x="3606" y="834"/>
                <a:ext cx="19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1" name="Group 32"/>
            <p:cNvGrpSpPr>
              <a:grpSpLocks/>
            </p:cNvGrpSpPr>
            <p:nvPr/>
          </p:nvGrpSpPr>
          <p:grpSpPr bwMode="auto">
            <a:xfrm>
              <a:off x="3669" y="1517"/>
              <a:ext cx="346" cy="221"/>
              <a:chOff x="3458" y="735"/>
              <a:chExt cx="346" cy="221"/>
            </a:xfrm>
          </p:grpSpPr>
          <p:grpSp>
            <p:nvGrpSpPr>
              <p:cNvPr id="56" name="Group 33"/>
              <p:cNvGrpSpPr>
                <a:grpSpLocks/>
              </p:cNvGrpSpPr>
              <p:nvPr/>
            </p:nvGrpSpPr>
            <p:grpSpPr bwMode="auto">
              <a:xfrm>
                <a:off x="3458" y="735"/>
                <a:ext cx="198" cy="221"/>
                <a:chOff x="554" y="1509"/>
                <a:chExt cx="198" cy="221"/>
              </a:xfrm>
            </p:grpSpPr>
            <p:sp>
              <p:nvSpPr>
                <p:cNvPr id="58" name="Oval 34"/>
                <p:cNvSpPr>
                  <a:spLocks noChangeArrowheads="1"/>
                </p:cNvSpPr>
                <p:nvPr/>
              </p:nvSpPr>
              <p:spPr bwMode="auto">
                <a:xfrm>
                  <a:off x="594" y="1560"/>
                  <a:ext cx="108" cy="108"/>
                </a:xfrm>
                <a:prstGeom prst="ellipse">
                  <a:avLst/>
                </a:prstGeom>
                <a:solidFill>
                  <a:srgbClr val="FF33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Frutiger 55 Roman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endParaRPr lang="de-DE" altLang="de-DE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9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554" y="1509"/>
                  <a:ext cx="198" cy="2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Frutiger 55 Roman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de-DE" altLang="de-DE" sz="1400" b="1"/>
                    <a:t>+</a:t>
                  </a:r>
                </a:p>
              </p:txBody>
            </p:sp>
          </p:grpSp>
          <p:sp>
            <p:nvSpPr>
              <p:cNvPr id="57" name="Line 36"/>
              <p:cNvSpPr>
                <a:spLocks noChangeShapeType="1"/>
              </p:cNvSpPr>
              <p:nvPr/>
            </p:nvSpPr>
            <p:spPr bwMode="auto">
              <a:xfrm>
                <a:off x="3606" y="834"/>
                <a:ext cx="19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2" name="Group 37"/>
            <p:cNvGrpSpPr>
              <a:grpSpLocks/>
            </p:cNvGrpSpPr>
            <p:nvPr/>
          </p:nvGrpSpPr>
          <p:grpSpPr bwMode="auto">
            <a:xfrm>
              <a:off x="4371" y="1655"/>
              <a:ext cx="346" cy="221"/>
              <a:chOff x="3458" y="735"/>
              <a:chExt cx="346" cy="221"/>
            </a:xfrm>
          </p:grpSpPr>
          <p:grpSp>
            <p:nvGrpSpPr>
              <p:cNvPr id="52" name="Group 38"/>
              <p:cNvGrpSpPr>
                <a:grpSpLocks/>
              </p:cNvGrpSpPr>
              <p:nvPr/>
            </p:nvGrpSpPr>
            <p:grpSpPr bwMode="auto">
              <a:xfrm>
                <a:off x="3458" y="735"/>
                <a:ext cx="197" cy="221"/>
                <a:chOff x="554" y="1509"/>
                <a:chExt cx="197" cy="221"/>
              </a:xfrm>
            </p:grpSpPr>
            <p:sp>
              <p:nvSpPr>
                <p:cNvPr id="54" name="Oval 39"/>
                <p:cNvSpPr>
                  <a:spLocks noChangeArrowheads="1"/>
                </p:cNvSpPr>
                <p:nvPr/>
              </p:nvSpPr>
              <p:spPr bwMode="auto">
                <a:xfrm>
                  <a:off x="594" y="1560"/>
                  <a:ext cx="108" cy="108"/>
                </a:xfrm>
                <a:prstGeom prst="ellipse">
                  <a:avLst/>
                </a:prstGeom>
                <a:solidFill>
                  <a:srgbClr val="FF33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Frutiger 55 Roman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endParaRPr lang="de-DE" altLang="de-DE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554" y="1509"/>
                  <a:ext cx="197" cy="2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Frutiger 55 Roman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de-DE" altLang="de-DE" sz="1400" b="1"/>
                    <a:t>+</a:t>
                  </a:r>
                </a:p>
              </p:txBody>
            </p:sp>
          </p:grpSp>
          <p:sp>
            <p:nvSpPr>
              <p:cNvPr id="53" name="Line 41"/>
              <p:cNvSpPr>
                <a:spLocks noChangeShapeType="1"/>
              </p:cNvSpPr>
              <p:nvPr/>
            </p:nvSpPr>
            <p:spPr bwMode="auto">
              <a:xfrm>
                <a:off x="3606" y="834"/>
                <a:ext cx="19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3" name="Group 42"/>
            <p:cNvGrpSpPr>
              <a:grpSpLocks/>
            </p:cNvGrpSpPr>
            <p:nvPr/>
          </p:nvGrpSpPr>
          <p:grpSpPr bwMode="auto">
            <a:xfrm>
              <a:off x="4321" y="1324"/>
              <a:ext cx="311" cy="264"/>
              <a:chOff x="2064" y="2198"/>
              <a:chExt cx="311" cy="264"/>
            </a:xfrm>
          </p:grpSpPr>
          <p:grpSp>
            <p:nvGrpSpPr>
              <p:cNvPr id="48" name="Group 43"/>
              <p:cNvGrpSpPr>
                <a:grpSpLocks/>
              </p:cNvGrpSpPr>
              <p:nvPr/>
            </p:nvGrpSpPr>
            <p:grpSpPr bwMode="auto">
              <a:xfrm>
                <a:off x="2198" y="2198"/>
                <a:ext cx="177" cy="264"/>
                <a:chOff x="2198" y="2198"/>
                <a:chExt cx="177" cy="264"/>
              </a:xfrm>
            </p:grpSpPr>
            <p:sp>
              <p:nvSpPr>
                <p:cNvPr id="50" name="Oval 44"/>
                <p:cNvSpPr>
                  <a:spLocks noChangeArrowheads="1"/>
                </p:cNvSpPr>
                <p:nvPr/>
              </p:nvSpPr>
              <p:spPr bwMode="auto">
                <a:xfrm>
                  <a:off x="2244" y="2286"/>
                  <a:ext cx="72" cy="72"/>
                </a:xfrm>
                <a:prstGeom prst="ellipse">
                  <a:avLst/>
                </a:prstGeom>
                <a:solidFill>
                  <a:srgbClr val="CCECFF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Frutiger 55 Roman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endParaRPr lang="de-DE" altLang="de-DE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2198" y="2198"/>
                  <a:ext cx="177" cy="2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Frutiger 55 Roman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de-DE" altLang="de-DE" sz="1800" b="1"/>
                    <a:t>-</a:t>
                  </a:r>
                </a:p>
              </p:txBody>
            </p:sp>
          </p:grpSp>
          <p:sp>
            <p:nvSpPr>
              <p:cNvPr id="49" name="Line 46"/>
              <p:cNvSpPr>
                <a:spLocks noChangeShapeType="1"/>
              </p:cNvSpPr>
              <p:nvPr/>
            </p:nvSpPr>
            <p:spPr bwMode="auto">
              <a:xfrm flipH="1">
                <a:off x="2064" y="2322"/>
                <a:ext cx="18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4" name="Group 47"/>
            <p:cNvGrpSpPr>
              <a:grpSpLocks/>
            </p:cNvGrpSpPr>
            <p:nvPr/>
          </p:nvGrpSpPr>
          <p:grpSpPr bwMode="auto">
            <a:xfrm>
              <a:off x="3307" y="1228"/>
              <a:ext cx="311" cy="265"/>
              <a:chOff x="2064" y="2198"/>
              <a:chExt cx="311" cy="265"/>
            </a:xfrm>
          </p:grpSpPr>
          <p:grpSp>
            <p:nvGrpSpPr>
              <p:cNvPr id="44" name="Group 48"/>
              <p:cNvGrpSpPr>
                <a:grpSpLocks/>
              </p:cNvGrpSpPr>
              <p:nvPr/>
            </p:nvGrpSpPr>
            <p:grpSpPr bwMode="auto">
              <a:xfrm>
                <a:off x="2198" y="2198"/>
                <a:ext cx="177" cy="265"/>
                <a:chOff x="2198" y="2198"/>
                <a:chExt cx="177" cy="265"/>
              </a:xfrm>
            </p:grpSpPr>
            <p:sp>
              <p:nvSpPr>
                <p:cNvPr id="46" name="Oval 49"/>
                <p:cNvSpPr>
                  <a:spLocks noChangeArrowheads="1"/>
                </p:cNvSpPr>
                <p:nvPr/>
              </p:nvSpPr>
              <p:spPr bwMode="auto">
                <a:xfrm>
                  <a:off x="2244" y="2286"/>
                  <a:ext cx="72" cy="72"/>
                </a:xfrm>
                <a:prstGeom prst="ellipse">
                  <a:avLst/>
                </a:prstGeom>
                <a:solidFill>
                  <a:srgbClr val="CCECFF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Frutiger 55 Roman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endParaRPr lang="de-DE" altLang="de-DE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2198" y="2198"/>
                  <a:ext cx="177" cy="2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Frutiger 55 Roman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de-DE" altLang="de-DE" sz="1800" b="1"/>
                    <a:t>-</a:t>
                  </a:r>
                </a:p>
              </p:txBody>
            </p:sp>
          </p:grpSp>
          <p:sp>
            <p:nvSpPr>
              <p:cNvPr id="45" name="Line 51"/>
              <p:cNvSpPr>
                <a:spLocks noChangeShapeType="1"/>
              </p:cNvSpPr>
              <p:nvPr/>
            </p:nvSpPr>
            <p:spPr bwMode="auto">
              <a:xfrm flipH="1">
                <a:off x="2064" y="2322"/>
                <a:ext cx="18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5" name="Group 52"/>
            <p:cNvGrpSpPr>
              <a:grpSpLocks/>
            </p:cNvGrpSpPr>
            <p:nvPr/>
          </p:nvGrpSpPr>
          <p:grpSpPr bwMode="auto">
            <a:xfrm>
              <a:off x="3331" y="1648"/>
              <a:ext cx="311" cy="265"/>
              <a:chOff x="2064" y="2198"/>
              <a:chExt cx="311" cy="265"/>
            </a:xfrm>
          </p:grpSpPr>
          <p:grpSp>
            <p:nvGrpSpPr>
              <p:cNvPr id="40" name="Group 53"/>
              <p:cNvGrpSpPr>
                <a:grpSpLocks/>
              </p:cNvGrpSpPr>
              <p:nvPr/>
            </p:nvGrpSpPr>
            <p:grpSpPr bwMode="auto">
              <a:xfrm>
                <a:off x="2198" y="2198"/>
                <a:ext cx="177" cy="265"/>
                <a:chOff x="2198" y="2198"/>
                <a:chExt cx="177" cy="265"/>
              </a:xfrm>
            </p:grpSpPr>
            <p:sp>
              <p:nvSpPr>
                <p:cNvPr id="42" name="Oval 54"/>
                <p:cNvSpPr>
                  <a:spLocks noChangeArrowheads="1"/>
                </p:cNvSpPr>
                <p:nvPr/>
              </p:nvSpPr>
              <p:spPr bwMode="auto">
                <a:xfrm>
                  <a:off x="2244" y="2286"/>
                  <a:ext cx="72" cy="72"/>
                </a:xfrm>
                <a:prstGeom prst="ellipse">
                  <a:avLst/>
                </a:prstGeom>
                <a:solidFill>
                  <a:srgbClr val="CCECFF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Frutiger 55 Roman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endParaRPr lang="de-DE" altLang="de-DE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2198" y="2198"/>
                  <a:ext cx="177" cy="2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Frutiger 55 Roman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de-DE" altLang="de-DE" sz="1800" b="1"/>
                    <a:t>-</a:t>
                  </a:r>
                </a:p>
              </p:txBody>
            </p:sp>
          </p:grpSp>
          <p:sp>
            <p:nvSpPr>
              <p:cNvPr id="41" name="Line 56"/>
              <p:cNvSpPr>
                <a:spLocks noChangeShapeType="1"/>
              </p:cNvSpPr>
              <p:nvPr/>
            </p:nvSpPr>
            <p:spPr bwMode="auto">
              <a:xfrm flipH="1">
                <a:off x="2064" y="2322"/>
                <a:ext cx="18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6" name="Oval 57"/>
            <p:cNvSpPr>
              <a:spLocks noChangeArrowheads="1"/>
            </p:cNvSpPr>
            <p:nvPr/>
          </p:nvSpPr>
          <p:spPr bwMode="auto">
            <a:xfrm>
              <a:off x="3721" y="1304"/>
              <a:ext cx="108" cy="10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Frutiger 55 Roman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e-DE" altLang="de-DE">
                <a:latin typeface="Arial" panose="020B0604020202020204" pitchFamily="34" charset="0"/>
              </a:endParaRPr>
            </a:p>
          </p:txBody>
        </p:sp>
        <p:sp>
          <p:nvSpPr>
            <p:cNvPr id="37" name="Oval 58"/>
            <p:cNvSpPr>
              <a:spLocks noChangeArrowheads="1"/>
            </p:cNvSpPr>
            <p:nvPr/>
          </p:nvSpPr>
          <p:spPr bwMode="auto">
            <a:xfrm>
              <a:off x="4183" y="1616"/>
              <a:ext cx="108" cy="10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Frutiger 55 Roman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e-DE" altLang="de-DE">
                <a:latin typeface="Arial" panose="020B0604020202020204" pitchFamily="34" charset="0"/>
              </a:endParaRPr>
            </a:p>
          </p:txBody>
        </p:sp>
        <p:sp>
          <p:nvSpPr>
            <p:cNvPr id="38" name="Oval 59"/>
            <p:cNvSpPr>
              <a:spLocks noChangeArrowheads="1"/>
            </p:cNvSpPr>
            <p:nvPr/>
          </p:nvSpPr>
          <p:spPr bwMode="auto">
            <a:xfrm>
              <a:off x="3253" y="1514"/>
              <a:ext cx="108" cy="10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Frutiger 55 Roman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e-DE" altLang="de-DE">
                <a:latin typeface="Arial" panose="020B0604020202020204" pitchFamily="34" charset="0"/>
              </a:endParaRPr>
            </a:p>
          </p:txBody>
        </p:sp>
        <p:sp>
          <p:nvSpPr>
            <p:cNvPr id="39" name="Text Box 94"/>
            <p:cNvSpPr txBox="1">
              <a:spLocks noChangeArrowheads="1"/>
            </p:cNvSpPr>
            <p:nvPr/>
          </p:nvSpPr>
          <p:spPr bwMode="auto">
            <a:xfrm>
              <a:off x="3821" y="1842"/>
              <a:ext cx="443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Frutiger 55 Roman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de-DE" altLang="de-DE" sz="1800" b="1">
                  <a:solidFill>
                    <a:srgbClr val="000000"/>
                  </a:solidFill>
                </a:rPr>
                <a:t>+    -</a:t>
              </a:r>
            </a:p>
          </p:txBody>
        </p:sp>
      </p:grpSp>
      <p:pic>
        <p:nvPicPr>
          <p:cNvPr id="69" name="Picture 229" descr="topgu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9" r="6418" b="24014"/>
          <a:stretch>
            <a:fillRect/>
          </a:stretch>
        </p:blipFill>
        <p:spPr bwMode="auto">
          <a:xfrm>
            <a:off x="7316972" y="4242894"/>
            <a:ext cx="3437724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docanlage2.avi">
            <a:hlinkClick r:id="" action="ppaction://ole?verb=0"/>
            <a:hlinkHover r:id="" action="ppaction://ole?verb=0"/>
          </p:cNvPr>
          <p:cNvPicPr>
            <a:picLocks noGrp="1" noRot="1" noChangeAspect="1" noChangeArrowheads="1"/>
          </p:cNvPicPr>
          <p:nvPr>
            <p:ph sz="half" idx="4294967295"/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7252" y="2518461"/>
            <a:ext cx="2866900" cy="18983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feld 54"/>
          <p:cNvSpPr txBox="1">
            <a:spLocks noChangeArrowheads="1"/>
          </p:cNvSpPr>
          <p:nvPr/>
        </p:nvSpPr>
        <p:spPr bwMode="auto">
          <a:xfrm>
            <a:off x="865784" y="5639728"/>
            <a:ext cx="3617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Frutiger 55 Roman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1400" b="1">
                <a:latin typeface="+mn-lt"/>
              </a:rPr>
              <a:t>Fachdozenten zu jedem </a:t>
            </a:r>
            <a:r>
              <a:rPr lang="de-DE" altLang="de-DE" sz="1400" b="1" smtClean="0">
                <a:latin typeface="+mn-lt"/>
              </a:rPr>
              <a:t>Thema</a:t>
            </a:r>
            <a:r>
              <a:rPr lang="de-DE" altLang="de-DE" sz="1400" smtClean="0">
                <a:latin typeface="+mn-lt"/>
              </a:rPr>
              <a:t>!</a:t>
            </a:r>
            <a:endParaRPr lang="de-DE" altLang="de-DE" sz="1400" b="1">
              <a:latin typeface="+mn-lt"/>
            </a:endParaRPr>
          </a:p>
        </p:txBody>
      </p:sp>
      <p:sp>
        <p:nvSpPr>
          <p:cNvPr id="72" name="AutoShape 12"/>
          <p:cNvSpPr>
            <a:spLocks noChangeArrowheads="1"/>
          </p:cNvSpPr>
          <p:nvPr/>
        </p:nvSpPr>
        <p:spPr bwMode="auto">
          <a:xfrm>
            <a:off x="871156" y="1469790"/>
            <a:ext cx="2258609" cy="685801"/>
          </a:xfrm>
          <a:prstGeom prst="roundRect">
            <a:avLst>
              <a:gd name="adj" fmla="val 16667"/>
            </a:avLst>
          </a:prstGeom>
          <a:solidFill>
            <a:srgbClr val="60B5FC"/>
          </a:solidFill>
          <a:ln w="9525">
            <a:solidFill>
              <a:srgbClr val="FFFF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</a:pPr>
            <a:r>
              <a:rPr lang="de-DE" sz="2000" b="1"/>
              <a:t>Plasmatechnik</a:t>
            </a:r>
            <a:r>
              <a:rPr lang="de-DE" sz="2000"/>
              <a:t/>
            </a:r>
            <a:br>
              <a:rPr lang="de-DE" sz="2000"/>
            </a:br>
            <a:r>
              <a:rPr lang="de-DE" sz="1600"/>
              <a:t>(1/1/0)</a:t>
            </a:r>
            <a:endParaRPr lang="de-DE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26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442201"/>
          </a:xfrm>
        </p:spPr>
        <p:txBody>
          <a:bodyPr/>
          <a:lstStyle/>
          <a:p>
            <a:r>
              <a:rPr lang="de-DE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Spezielle Fertigungsmethoden </a:t>
            </a:r>
            <a:r>
              <a:rPr lang="de-DE" b="0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MT-A09-</a:t>
            </a:r>
            <a:r>
              <a:rPr lang="de-DE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de-DE" smtClean="0"/>
              <a:t/>
            </a:r>
            <a:br>
              <a:rPr lang="de-DE" smtClean="0"/>
            </a:br>
            <a:endParaRPr lang="de-DE" b="0" dirty="0"/>
          </a:p>
        </p:txBody>
      </p:sp>
      <p:sp>
        <p:nvSpPr>
          <p:cNvPr id="4" name="Rechteck 3"/>
          <p:cNvSpPr/>
          <p:nvPr/>
        </p:nvSpPr>
        <p:spPr bwMode="auto">
          <a:xfrm>
            <a:off x="874713" y="966647"/>
            <a:ext cx="4112924" cy="2502655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65784" y="1274763"/>
            <a:ext cx="3881437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Frutiger 55 Roman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de-DE" altLang="de-DE" smtClean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de-DE" altLang="de-DE" smtClean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latin typeface="+mn-lt"/>
              </a:rPr>
              <a:t>PLASMAphysik</a:t>
            </a:r>
            <a:endParaRPr lang="de-DE" altLang="de-DE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latin typeface="+mn-lt"/>
              </a:rPr>
              <a:t>PLASMAquellen</a:t>
            </a:r>
            <a:endParaRPr lang="de-DE" altLang="de-DE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latin typeface="+mn-lt"/>
              </a:rPr>
              <a:t>PLASMAverfahren</a:t>
            </a:r>
            <a:endParaRPr lang="de-DE" altLang="de-DE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latin typeface="+mn-lt"/>
              </a:rPr>
              <a:t>PLASMAanwendungen</a:t>
            </a:r>
            <a:endParaRPr lang="de-DE" altLang="de-DE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latin typeface="+mn-lt"/>
              </a:rPr>
              <a:t>PLASMAeinsatz-Vorführungen</a:t>
            </a:r>
            <a:endParaRPr lang="de-DE" altLang="de-DE">
              <a:latin typeface="+mn-lt"/>
            </a:endParaRPr>
          </a:p>
        </p:txBody>
      </p:sp>
      <p:sp>
        <p:nvSpPr>
          <p:cNvPr id="71" name="Textfeld 54"/>
          <p:cNvSpPr txBox="1">
            <a:spLocks noChangeArrowheads="1"/>
          </p:cNvSpPr>
          <p:nvPr/>
        </p:nvSpPr>
        <p:spPr bwMode="auto">
          <a:xfrm>
            <a:off x="771716" y="5631957"/>
            <a:ext cx="3617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Frutiger 55 Roman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1400">
                <a:latin typeface="+mn-lt"/>
              </a:rPr>
              <a:t>Fachdozenten zu jedem </a:t>
            </a:r>
            <a:r>
              <a:rPr lang="de-DE" altLang="de-DE" sz="1400" smtClean="0">
                <a:latin typeface="+mn-lt"/>
              </a:rPr>
              <a:t>Thema</a:t>
            </a:r>
            <a:endParaRPr lang="de-DE" altLang="de-DE" sz="1400">
              <a:latin typeface="+mn-lt"/>
            </a:endParaRPr>
          </a:p>
        </p:txBody>
      </p:sp>
      <p:sp>
        <p:nvSpPr>
          <p:cNvPr id="72" name="AutoShape 12"/>
          <p:cNvSpPr>
            <a:spLocks noChangeArrowheads="1"/>
          </p:cNvSpPr>
          <p:nvPr/>
        </p:nvSpPr>
        <p:spPr bwMode="auto">
          <a:xfrm>
            <a:off x="871156" y="1469790"/>
            <a:ext cx="2258609" cy="685801"/>
          </a:xfrm>
          <a:prstGeom prst="roundRect">
            <a:avLst>
              <a:gd name="adj" fmla="val 16667"/>
            </a:avLst>
          </a:prstGeom>
          <a:solidFill>
            <a:srgbClr val="60B5FC"/>
          </a:solidFill>
          <a:ln w="9525">
            <a:solidFill>
              <a:srgbClr val="FFFF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</a:pPr>
            <a:r>
              <a:rPr lang="de-DE" sz="2000" b="1"/>
              <a:t>Plasmatechnik</a:t>
            </a:r>
            <a:r>
              <a:rPr lang="de-DE" sz="2000"/>
              <a:t/>
            </a:r>
            <a:br>
              <a:rPr lang="de-DE" sz="2000"/>
            </a:br>
            <a:r>
              <a:rPr lang="de-DE" sz="1600"/>
              <a:t>(1/1/0)</a:t>
            </a:r>
            <a:endParaRPr lang="de-DE" sz="1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14953" r="68"/>
          <a:stretch/>
        </p:blipFill>
        <p:spPr>
          <a:xfrm>
            <a:off x="6319652" y="1867997"/>
            <a:ext cx="4644000" cy="316716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666410" y="5037732"/>
            <a:ext cx="3511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/>
              <a:t>Plasmapulverauftragschweißen/ Min5.30-7.00</a:t>
            </a:r>
          </a:p>
          <a:p>
            <a:r>
              <a:rPr lang="de-DE" sz="1200">
                <a:hlinkClick r:id="rId4"/>
              </a:rPr>
              <a:t>https</a:t>
            </a:r>
            <a:r>
              <a:rPr lang="de-DE" sz="1200">
                <a:hlinkClick r:id="rId4"/>
              </a:rPr>
              <a:t>://</a:t>
            </a:r>
            <a:r>
              <a:rPr lang="de-DE" sz="1200" smtClean="0">
                <a:hlinkClick r:id="rId4"/>
              </a:rPr>
              <a:t>video.tu-clausthal.de/film/63.html</a:t>
            </a:r>
            <a:endParaRPr lang="de-DE" sz="1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63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442201"/>
          </a:xfrm>
        </p:spPr>
        <p:txBody>
          <a:bodyPr/>
          <a:lstStyle/>
          <a:p>
            <a:r>
              <a:rPr lang="de-DE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Spezielle Fertigungsmethoden </a:t>
            </a:r>
            <a:r>
              <a:rPr lang="de-DE" b="0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MT-A09-</a:t>
            </a:r>
            <a:r>
              <a:rPr lang="de-DE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de-DE" smtClean="0"/>
              <a:t/>
            </a:r>
            <a:br>
              <a:rPr lang="de-DE" smtClean="0"/>
            </a:br>
            <a:endParaRPr lang="de-DE" b="0" dirty="0"/>
          </a:p>
        </p:txBody>
      </p:sp>
      <p:sp>
        <p:nvSpPr>
          <p:cNvPr id="4" name="Rechteck 3"/>
          <p:cNvSpPr/>
          <p:nvPr/>
        </p:nvSpPr>
        <p:spPr bwMode="auto">
          <a:xfrm>
            <a:off x="874712" y="966647"/>
            <a:ext cx="9262457" cy="2502655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" name="Text Box 4"/>
          <p:cNvSpPr txBox="1">
            <a:spLocks noChangeArrowheads="1"/>
          </p:cNvSpPr>
          <p:nvPr/>
        </p:nvSpPr>
        <p:spPr bwMode="auto">
          <a:xfrm>
            <a:off x="874712" y="1185976"/>
            <a:ext cx="3881437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Frutiger 55 Roman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sz="2400" b="1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de-DE" altLang="de-DE" smtClean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de-DE" altLang="de-DE" sz="800" smtClean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latin typeface="+mn-lt"/>
              </a:rPr>
              <a:t>Grundlagen</a:t>
            </a:r>
            <a:endParaRPr lang="de-DE" altLang="de-DE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>
                <a:latin typeface="+mn-lt"/>
              </a:rPr>
              <a:t>Nanoschichten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>
                <a:latin typeface="+mn-lt"/>
              </a:rPr>
              <a:t>Nanostrukturierung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>
                <a:latin typeface="+mn-lt"/>
              </a:rPr>
              <a:t>Nano-Charakterisierung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>
                <a:latin typeface="+mn-lt"/>
              </a:rPr>
              <a:t>Schicht- und Strukturanwendung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>
                <a:latin typeface="+mn-lt"/>
              </a:rPr>
              <a:t>Nanobiotechnologie</a:t>
            </a:r>
          </a:p>
        </p:txBody>
      </p:sp>
      <p:pic>
        <p:nvPicPr>
          <p:cNvPr id="80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2" t="47296"/>
          <a:stretch>
            <a:fillRect/>
          </a:stretch>
        </p:blipFill>
        <p:spPr bwMode="auto">
          <a:xfrm>
            <a:off x="4733622" y="1276464"/>
            <a:ext cx="2224087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6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694" y="3559790"/>
            <a:ext cx="2208599" cy="235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63" descr="13 Pridöhl_08_0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459" y="1205519"/>
            <a:ext cx="3616932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65" descr="Immagine%20C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519" y="3789978"/>
            <a:ext cx="2279650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Textfeld 8"/>
          <p:cNvSpPr txBox="1">
            <a:spLocks noChangeArrowheads="1"/>
          </p:cNvSpPr>
          <p:nvPr/>
        </p:nvSpPr>
        <p:spPr bwMode="auto">
          <a:xfrm>
            <a:off x="8623299" y="5671982"/>
            <a:ext cx="2832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Frutiger 55 Roman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1400" smtClean="0">
                <a:latin typeface="+mn-lt"/>
              </a:rPr>
              <a:t>Dozent: </a:t>
            </a:r>
            <a:r>
              <a:rPr lang="de-DE" altLang="de-DE" sz="1400">
                <a:latin typeface="+mn-lt"/>
              </a:rPr>
              <a:t>Prof. Thomas Arnold</a:t>
            </a:r>
          </a:p>
        </p:txBody>
      </p:sp>
      <p:pic>
        <p:nvPicPr>
          <p:cNvPr id="85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395" y="4614743"/>
            <a:ext cx="839788" cy="104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AutoShape 13"/>
          <p:cNvSpPr>
            <a:spLocks noChangeArrowheads="1"/>
          </p:cNvSpPr>
          <p:nvPr/>
        </p:nvSpPr>
        <p:spPr bwMode="auto">
          <a:xfrm>
            <a:off x="874712" y="1365363"/>
            <a:ext cx="2833688" cy="685800"/>
          </a:xfrm>
          <a:prstGeom prst="roundRect">
            <a:avLst>
              <a:gd name="adj" fmla="val 16667"/>
            </a:avLst>
          </a:prstGeom>
          <a:solidFill>
            <a:srgbClr val="60B5FC"/>
          </a:solidFill>
          <a:ln w="9525">
            <a:solidFill>
              <a:srgbClr val="FFFF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de-DE" sz="2000" b="1" dirty="0" smtClean="0"/>
              <a:t>Nanotechnologien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1600" dirty="0"/>
              <a:t>(</a:t>
            </a:r>
            <a:r>
              <a:rPr lang="de-DE" sz="1600" dirty="0" smtClean="0"/>
              <a:t>1/1/0)</a:t>
            </a:r>
            <a:endParaRPr lang="de-DE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1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442201"/>
          </a:xfrm>
        </p:spPr>
        <p:txBody>
          <a:bodyPr/>
          <a:lstStyle/>
          <a:p>
            <a:r>
              <a:rPr lang="de-DE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Spezielle Fertigungsmethoden </a:t>
            </a:r>
            <a:r>
              <a:rPr lang="de-DE" b="0" ker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MT-A09-</a:t>
            </a:r>
            <a:r>
              <a:rPr lang="de-DE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de-DE" b="0" kern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de-DE" smtClean="0"/>
              <a:t/>
            </a:r>
            <a:br>
              <a:rPr lang="de-DE" smtClean="0"/>
            </a:br>
            <a:endParaRPr lang="de-DE" b="0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841753" y="2154665"/>
            <a:ext cx="3881437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 Additive Fertigung = Additive Manufacturing (=) 3D-Druck (=) </a:t>
            </a:r>
            <a:r>
              <a:rPr lang="de-DE" altLang="de-DE" sz="1600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de-DE" altLang="de-DE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apid Prototyping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altLang="de-DE" sz="2000" smtClean="0"/>
              <a:t>Grundlagen</a:t>
            </a:r>
            <a:endParaRPr lang="de-DE" altLang="de-DE" sz="2000" dirty="0"/>
          </a:p>
          <a:p>
            <a:pPr eaLnBrk="1" hangingPunct="1">
              <a:spcBef>
                <a:spcPct val="50000"/>
              </a:spcBef>
              <a:defRPr/>
            </a:pPr>
            <a:r>
              <a:rPr lang="de-DE" altLang="de-DE" sz="2000" dirty="0"/>
              <a:t>Verfahren für Kunststoffe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altLang="de-DE" sz="2000" dirty="0"/>
              <a:t>Verfahren für Metalle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altLang="de-DE" sz="2000" dirty="0"/>
              <a:t>Verfahren zur Folgebearbeitung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altLang="de-DE" sz="2000" dirty="0"/>
              <a:t>Praktikum</a:t>
            </a:r>
          </a:p>
        </p:txBody>
      </p:sp>
      <p:pic>
        <p:nvPicPr>
          <p:cNvPr id="13" name="Picture 10" descr="156008030300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56" y="1143009"/>
            <a:ext cx="2227262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DCAM_Makro25D2"/>
          <p:cNvPicPr>
            <a:picLocks noChangeAspect="1" noChangeArrowheads="1"/>
          </p:cNvPicPr>
          <p:nvPr/>
        </p:nvPicPr>
        <p:blipFill>
          <a:blip r:embed="rId4" cstate="print">
            <a:lum bright="-1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531" y="1228502"/>
            <a:ext cx="2801130" cy="21193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DSC002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69" y="3000406"/>
            <a:ext cx="2642866" cy="198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FDM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531" y="3631562"/>
            <a:ext cx="2801130" cy="229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8"/>
          <p:cNvSpPr txBox="1">
            <a:spLocks noChangeArrowheads="1"/>
          </p:cNvSpPr>
          <p:nvPr/>
        </p:nvSpPr>
        <p:spPr bwMode="auto">
          <a:xfrm>
            <a:off x="5403098" y="5652417"/>
            <a:ext cx="2832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Frutiger 55 Roman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1400" smtClean="0">
                <a:latin typeface="+mn-lt"/>
              </a:rPr>
              <a:t>Dozent: </a:t>
            </a:r>
            <a:r>
              <a:rPr lang="de-DE" altLang="de-DE" sz="1400">
                <a:latin typeface="+mn-lt"/>
              </a:rPr>
              <a:t>Prof. Frank Brückner</a:t>
            </a: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874712" y="1378130"/>
            <a:ext cx="3909732" cy="685800"/>
          </a:xfrm>
          <a:prstGeom prst="roundRect">
            <a:avLst>
              <a:gd name="adj" fmla="val 16667"/>
            </a:avLst>
          </a:prstGeom>
          <a:solidFill>
            <a:srgbClr val="60B5FC"/>
          </a:solidFill>
          <a:ln w="9525">
            <a:solidFill>
              <a:srgbClr val="FFFF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de-DE" sz="2000" b="1" dirty="0">
                <a:ea typeface="Open Sans" panose="020B0606030504020204" pitchFamily="34" charset="0"/>
                <a:cs typeface="Open Sans" panose="020B0606030504020204" pitchFamily="34" charset="0"/>
              </a:rPr>
              <a:t>Generative </a:t>
            </a:r>
            <a:r>
              <a:rPr lang="de-DE" sz="20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Fertigungstechnik</a:t>
            </a:r>
            <a:r>
              <a:rPr lang="de-DE" b="1" dirty="0"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b="1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1600" dirty="0" smtClean="0"/>
              <a:t>(2/0/0)</a:t>
            </a:r>
            <a:endParaRPr lang="de-DE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6332" y="3692009"/>
            <a:ext cx="1516224" cy="20087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213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heme/theme1.xml><?xml version="1.0" encoding="utf-8"?>
<a:theme xmlns:a="http://schemas.openxmlformats.org/drawingml/2006/main" name="TUD_2018_16zu9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n_MW_16zu9.pptx" id="{1BA19F19-401C-4F6F-980F-8921DFEA66CA}" vid="{A4AC9D56-A64D-43AA-8595-1AC48592C707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Praesentationsvorlagen_MW_16zu9</Template>
  <TotalTime>0</TotalTime>
  <Words>499</Words>
  <Application>Microsoft Office PowerPoint</Application>
  <PresentationFormat>Breitbild</PresentationFormat>
  <Paragraphs>146</Paragraphs>
  <Slides>11</Slides>
  <Notes>1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Wingdings</vt:lpstr>
      <vt:lpstr>Frutiger 55 Roman</vt:lpstr>
      <vt:lpstr>Calibri</vt:lpstr>
      <vt:lpstr>Symbol</vt:lpstr>
      <vt:lpstr>Open Sans</vt:lpstr>
      <vt:lpstr>Arial</vt:lpstr>
      <vt:lpstr>ＭＳ Ｐゴシック</vt:lpstr>
      <vt:lpstr>TUD_2018_16zu9</vt:lpstr>
      <vt:lpstr>Wahlpflicht-Modul Spezielle Fertigungsmethoden (MT-A09-G; MT-A09-V)</vt:lpstr>
      <vt:lpstr>Spezielle Fertigungsmethoden (MT-A09-G; MT-A09-V) </vt:lpstr>
      <vt:lpstr>PowerPoint-Präsentation</vt:lpstr>
      <vt:lpstr>Spezielle Fertigungsmethoden (MT-A09-G) </vt:lpstr>
      <vt:lpstr>Spezielle Fertigungsmethoden (MT-A09-G) </vt:lpstr>
      <vt:lpstr>Spezielle Fertigungsmethoden (MT-A09-G) </vt:lpstr>
      <vt:lpstr>Spezielle Fertigungsmethoden (MT-A09-G) </vt:lpstr>
      <vt:lpstr>Spezielle Fertigungsmethoden (MT-A09-V) </vt:lpstr>
      <vt:lpstr>Spezielle Fertigungsmethoden (MT-A09-V) </vt:lpstr>
      <vt:lpstr>Spezielle Fertigungsmethoden (MT-A09-V) </vt:lpstr>
      <vt:lpstr>Spezielle Fertigungsmethoden (MT-A09-V)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Präsentationsvorlagen im CD der TU Dresden</dc:title>
  <dc:creator>Anne Richter</dc:creator>
  <cp:lastModifiedBy>Anne Richter</cp:lastModifiedBy>
  <cp:revision>43</cp:revision>
  <dcterms:created xsi:type="dcterms:W3CDTF">2024-01-04T11:52:43Z</dcterms:created>
  <dcterms:modified xsi:type="dcterms:W3CDTF">2024-06-13T10:16:30Z</dcterms:modified>
</cp:coreProperties>
</file>