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9" r:id="rId4"/>
    <p:sldId id="257" r:id="rId5"/>
    <p:sldId id="265" r:id="rId6"/>
    <p:sldId id="267" r:id="rId7"/>
    <p:sldId id="268" r:id="rId8"/>
    <p:sldId id="270" r:id="rId9"/>
    <p:sldId id="272" r:id="rId10"/>
    <p:sldId id="271" r:id="rId11"/>
    <p:sldId id="286" r:id="rId12"/>
    <p:sldId id="274" r:id="rId13"/>
    <p:sldId id="263" r:id="rId14"/>
    <p:sldId id="275" r:id="rId15"/>
    <p:sldId id="285" r:id="rId16"/>
    <p:sldId id="276" r:id="rId17"/>
    <p:sldId id="281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Extrabold" panose="020B0906030804020204" pitchFamily="34" charset="0"/>
      <p:bold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  <p:embeddedFont>
      <p:font typeface="Open Sans Semibold" panose="020B0706030804020204" pitchFamily="34" charset="0"/>
      <p:bold r:id="rId34"/>
      <p:boldItalic r:id="rId35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64"/>
          </p14:sldIdLst>
        </p14:section>
        <p14:section name="Elemente des Corporate Design" id="{9B15DDF1-0A1C-4450-A2F2-FA4F67CF33BE}">
          <p14:sldIdLst>
            <p14:sldId id="269"/>
            <p14:sldId id="257"/>
            <p14:sldId id="265"/>
            <p14:sldId id="267"/>
            <p14:sldId id="268"/>
          </p14:sldIdLst>
        </p14:section>
        <p14:section name="Vorlagedatei speichern" id="{94ED62BC-D27E-41F3-AF02-468A869E08D3}">
          <p14:sldIdLst>
            <p14:sldId id="270"/>
            <p14:sldId id="272"/>
            <p14:sldId id="271"/>
          </p14:sldIdLst>
        </p14:section>
        <p14:section name="Hinweise zur Arbeit mit der Präsentationsvorlage" id="{274ED286-D647-4C8E-BE4C-8F6AF0A391F0}">
          <p14:sldIdLst>
            <p14:sldId id="286"/>
            <p14:sldId id="274"/>
            <p14:sldId id="263"/>
            <p14:sldId id="275"/>
            <p14:sldId id="285"/>
          </p14:sldIdLst>
        </p14:section>
        <p14:section name="weitere Beispielseiten mit Inhalten der TU Dresden" id="{AD708181-2670-4EDC-AA8D-5A3C3905AC8F}">
          <p14:sldIdLst>
            <p14:sldId id="276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D4533-0A1E-41F1-B009-37143328C1C3}" v="3" dt="2023-05-09T10:16:32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27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bert, Markus" userId="8a1e183c-b2a2-4450-8f72-373243acbbea" providerId="ADAL" clId="{594D4533-0A1E-41F1-B009-37143328C1C3}"/>
    <pc:docChg chg="custSel modSld modMainMaster">
      <pc:chgData name="Schubert, Markus" userId="8a1e183c-b2a2-4450-8f72-373243acbbea" providerId="ADAL" clId="{594D4533-0A1E-41F1-B009-37143328C1C3}" dt="2023-05-09T12:49:32.594" v="215" actId="20577"/>
      <pc:docMkLst>
        <pc:docMk/>
      </pc:docMkLst>
      <pc:sldChg chg="addSp delSp modSp mod">
        <pc:chgData name="Schubert, Markus" userId="8a1e183c-b2a2-4450-8f72-373243acbbea" providerId="ADAL" clId="{594D4533-0A1E-41F1-B009-37143328C1C3}" dt="2023-05-09T12:49:32.594" v="215" actId="20577"/>
        <pc:sldMkLst>
          <pc:docMk/>
          <pc:sldMk cId="868022722" sldId="256"/>
        </pc:sldMkLst>
        <pc:spChg chg="add mod">
          <ac:chgData name="Schubert, Markus" userId="8a1e183c-b2a2-4450-8f72-373243acbbea" providerId="ADAL" clId="{594D4533-0A1E-41F1-B009-37143328C1C3}" dt="2023-05-09T12:37:07.199" v="210" actId="1076"/>
          <ac:spMkLst>
            <pc:docMk/>
            <pc:sldMk cId="868022722" sldId="256"/>
            <ac:spMk id="2" creationId="{23DFCB09-A4D6-31C8-BECC-190C3615A007}"/>
          </ac:spMkLst>
        </pc:spChg>
        <pc:spChg chg="mod">
          <ac:chgData name="Schubert, Markus" userId="8a1e183c-b2a2-4450-8f72-373243acbbea" providerId="ADAL" clId="{594D4533-0A1E-41F1-B009-37143328C1C3}" dt="2023-05-09T12:49:32.594" v="215" actId="20577"/>
          <ac:spMkLst>
            <pc:docMk/>
            <pc:sldMk cId="868022722" sldId="256"/>
            <ac:spMk id="5" creationId="{00000000-0000-0000-0000-000000000000}"/>
          </ac:spMkLst>
        </pc:spChg>
        <pc:spChg chg="add del mod">
          <ac:chgData name="Schubert, Markus" userId="8a1e183c-b2a2-4450-8f72-373243acbbea" providerId="ADAL" clId="{594D4533-0A1E-41F1-B009-37143328C1C3}" dt="2023-05-09T12:36:59.726" v="209" actId="478"/>
          <ac:spMkLst>
            <pc:docMk/>
            <pc:sldMk cId="868022722" sldId="256"/>
            <ac:spMk id="7" creationId="{A6D1F3F0-F43C-431B-B17D-4C1B638F667B}"/>
          </ac:spMkLst>
        </pc:spChg>
        <pc:spChg chg="del mod">
          <ac:chgData name="Schubert, Markus" userId="8a1e183c-b2a2-4450-8f72-373243acbbea" providerId="ADAL" clId="{594D4533-0A1E-41F1-B009-37143328C1C3}" dt="2023-05-09T12:36:57.230" v="208" actId="478"/>
          <ac:spMkLst>
            <pc:docMk/>
            <pc:sldMk cId="868022722" sldId="256"/>
            <ac:spMk id="9" creationId="{00000000-0000-0000-0000-000000000000}"/>
          </ac:spMkLst>
        </pc:spChg>
        <pc:picChg chg="mod">
          <ac:chgData name="Schubert, Markus" userId="8a1e183c-b2a2-4450-8f72-373243acbbea" providerId="ADAL" clId="{594D4533-0A1E-41F1-B009-37143328C1C3}" dt="2023-05-09T12:37:12.101" v="212" actId="1076"/>
          <ac:picMkLst>
            <pc:docMk/>
            <pc:sldMk cId="868022722" sldId="256"/>
            <ac:picMk id="6" creationId="{00000000-0000-0000-0000-000000000000}"/>
          </ac:picMkLst>
        </pc:picChg>
      </pc:sldChg>
      <pc:sldMasterChg chg="addSp delSp modSp mod">
        <pc:chgData name="Schubert, Markus" userId="8a1e183c-b2a2-4450-8f72-373243acbbea" providerId="ADAL" clId="{594D4533-0A1E-41F1-B009-37143328C1C3}" dt="2023-05-09T12:49:06.404" v="214" actId="6549"/>
        <pc:sldMasterMkLst>
          <pc:docMk/>
          <pc:sldMasterMk cId="2089890264" sldId="2147483891"/>
        </pc:sldMasterMkLst>
        <pc:spChg chg="mod">
          <ac:chgData name="Schubert, Markus" userId="8a1e183c-b2a2-4450-8f72-373243acbbea" providerId="ADAL" clId="{594D4533-0A1E-41F1-B009-37143328C1C3}" dt="2023-05-09T10:15:19.154" v="124" actId="1076"/>
          <ac:spMkLst>
            <pc:docMk/>
            <pc:sldMasterMk cId="2089890264" sldId="2147483891"/>
            <ac:spMk id="4" creationId="{00000000-0000-0000-0000-000000000000}"/>
          </ac:spMkLst>
        </pc:spChg>
        <pc:spChg chg="add mod">
          <ac:chgData name="Schubert, Markus" userId="8a1e183c-b2a2-4450-8f72-373243acbbea" providerId="ADAL" clId="{594D4533-0A1E-41F1-B009-37143328C1C3}" dt="2023-05-09T12:49:06.404" v="214" actId="6549"/>
          <ac:spMkLst>
            <pc:docMk/>
            <pc:sldMasterMk cId="2089890264" sldId="2147483891"/>
            <ac:spMk id="5" creationId="{E99D19CD-AA44-C0E6-EEA3-CB7A191A154E}"/>
          </ac:spMkLst>
        </pc:spChg>
        <pc:spChg chg="del">
          <ac:chgData name="Schubert, Markus" userId="8a1e183c-b2a2-4450-8f72-373243acbbea" providerId="ADAL" clId="{594D4533-0A1E-41F1-B009-37143328C1C3}" dt="2023-05-09T10:13:53.141" v="23" actId="478"/>
          <ac:spMkLst>
            <pc:docMk/>
            <pc:sldMasterMk cId="2089890264" sldId="2147483891"/>
            <ac:spMk id="14" creationId="{00000000-0000-0000-0000-000000000000}"/>
          </ac:spMkLst>
        </pc:spChg>
        <pc:picChg chg="del">
          <ac:chgData name="Schubert, Markus" userId="8a1e183c-b2a2-4450-8f72-373243acbbea" providerId="ADAL" clId="{594D4533-0A1E-41F1-B009-37143328C1C3}" dt="2023-05-09T10:13:53.141" v="23" actId="478"/>
          <ac:picMkLst>
            <pc:docMk/>
            <pc:sldMasterMk cId="2089890264" sldId="2147483891"/>
            <ac:picMk id="13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9053880"/>
        <c:axId val="279054272"/>
      </c:barChart>
      <c:catAx>
        <c:axId val="27905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9054272"/>
        <c:crosses val="autoZero"/>
        <c:auto val="1"/>
        <c:lblAlgn val="ctr"/>
        <c:lblOffset val="100"/>
        <c:noMultiLvlLbl val="0"/>
      </c:catAx>
      <c:valAx>
        <c:axId val="2790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905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561424" y="6319797"/>
            <a:ext cx="2981779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Fakultät Maschinenwesen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Institut für Verfahrenstechnik und Umwelttechnik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Chemische Verfahrenstechnik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99D19CD-AA44-C0E6-EEA3-CB7A191A154E}"/>
              </a:ext>
            </a:extLst>
          </p:cNvPr>
          <p:cNvSpPr txBox="1"/>
          <p:nvPr userDrawn="1"/>
        </p:nvSpPr>
        <p:spPr>
          <a:xfrm>
            <a:off x="6165055" y="6319797"/>
            <a:ext cx="18617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Name, Vorname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Anlass des Vortrags</a:t>
            </a: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Ort, Datum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upport.office.com/de-de/article/Erstellen-und-Verwenden-einer-eigenen-Vorlage-A1B72758-61A0-4215-80EB-165C6C4BED0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intern/services-und-hilfe/kommunizieren-und-publizieren/cd/richtlinien-und-anleitungen" TargetMode="External"/><Relationship Id="rId2" Type="http://schemas.openxmlformats.org/officeDocument/2006/relationships/hyperlink" Target="http://www.leserlich.info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ve_Mattes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hyperlink" Target="https://tu-dresden.de/intern/services-und-hilfe/ressourcen/dateien/kommunizieren_und_publizieren/corporate-design/cd-elemente/schrift-tud-open-sa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hyperlink" Target="https://support.office.com/de-de/article/ausrichten-von-objekten-auf-folien-mithilfe-von-f%C3%BChrungslinien-auf-folienmasterebene-80e0171a-a5f6-499b-8a1e-c46da02b32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upport.office.com/de-de/article/verwenden-oder-Erstellen-von-Designs-in-PowerPoint-83e68627-2c17-454a-9fd8-62deb81951a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Fakultät Maschinenwesen</a:t>
            </a:r>
          </a:p>
          <a:p>
            <a:r>
              <a:rPr lang="de-DE" dirty="0"/>
              <a:t>Institut für Verfahrenstechnik und Umwelttechnik</a:t>
            </a:r>
          </a:p>
          <a:p>
            <a:r>
              <a:rPr lang="de-DE" dirty="0"/>
              <a:t>Professur für Chemische Verfahrenstechnik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74713" y="3512376"/>
            <a:ext cx="10438873" cy="972108"/>
          </a:xfrm>
        </p:spPr>
        <p:txBody>
          <a:bodyPr/>
          <a:lstStyle/>
          <a:p>
            <a:r>
              <a:rPr lang="de-DE" dirty="0"/>
              <a:t>Titel der Arbeit</a:t>
            </a:r>
            <a:br>
              <a:rPr lang="de-DE" dirty="0"/>
            </a:br>
            <a:r>
              <a:rPr lang="de-DE" sz="2800" b="0" dirty="0"/>
              <a:t>Anlass des Vortrags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2" y="5066870"/>
            <a:ext cx="2762709" cy="1107549"/>
          </a:xfrm>
          <a:prstGeom prst="rect">
            <a:avLst/>
          </a:prstGeom>
        </p:spPr>
      </p:pic>
      <p:sp>
        <p:nvSpPr>
          <p:cNvPr id="2" name="Untertitel 8">
            <a:extLst>
              <a:ext uri="{FF2B5EF4-FFF2-40B4-BE49-F238E27FC236}">
                <a16:creationId xmlns:a16="http://schemas.microsoft.com/office/drawing/2014/main" id="{23DFCB09-A4D6-31C8-BECC-190C3615A007}"/>
              </a:ext>
            </a:extLst>
          </p:cNvPr>
          <p:cNvSpPr txBox="1">
            <a:spLocks/>
          </p:cNvSpPr>
          <p:nvPr/>
        </p:nvSpPr>
        <p:spPr>
          <a:xfrm>
            <a:off x="874714" y="5448085"/>
            <a:ext cx="4481057" cy="7624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alpha val="8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135" indent="0" algn="ctr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269" indent="0" algn="ctr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402" indent="0" algn="ctr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534" indent="0" algn="ctr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5670" indent="0" algn="ctr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03" indent="0" algn="ctr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36" indent="0" algn="ctr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70" indent="0" algn="ctr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Name</a:t>
            </a:r>
          </a:p>
          <a:p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Masterfolien </a:t>
            </a:r>
            <a:br>
              <a:rPr lang="de-DE" dirty="0"/>
            </a:br>
            <a:r>
              <a:rPr lang="de-DE" b="0" dirty="0"/>
              <a:t>anpassen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Inhalts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 die Masterfolien kann man effizient das Aussehen der gesamten Präsentation steuern.</a:t>
            </a:r>
          </a:p>
          <a:p>
            <a:r>
              <a:rPr lang="de-DE" dirty="0"/>
              <a:t>Innerhalb der Masterfolien </a:t>
            </a:r>
            <a:r>
              <a:rPr lang="de-DE" b="1" dirty="0"/>
              <a:t>Menü „Start“ </a:t>
            </a:r>
            <a:r>
              <a:rPr lang="de-DE" dirty="0"/>
              <a:t>kann man die Grundeinstellungen auf dem </a:t>
            </a:r>
            <a:r>
              <a:rPr lang="de-DE" b="1" dirty="0"/>
              <a:t>„Folienmaster“ </a:t>
            </a:r>
            <a:r>
              <a:rPr lang="de-DE" dirty="0"/>
              <a:t>und die zugehörigen </a:t>
            </a:r>
            <a:r>
              <a:rPr lang="de-DE" b="1" dirty="0" err="1"/>
              <a:t>Layoutfolien</a:t>
            </a:r>
            <a:r>
              <a:rPr lang="de-DE" b="1" dirty="0"/>
              <a:t> anpassen</a:t>
            </a:r>
            <a:r>
              <a:rPr lang="de-DE" dirty="0"/>
              <a:t>:</a:t>
            </a:r>
          </a:p>
          <a:p>
            <a:pPr lvl="3"/>
            <a:r>
              <a:rPr lang="de-DE" dirty="0"/>
              <a:t>Inhalt der Fußzeile</a:t>
            </a:r>
          </a:p>
          <a:p>
            <a:pPr lvl="3"/>
            <a:r>
              <a:rPr lang="de-DE" dirty="0"/>
              <a:t>Folienhintergrund</a:t>
            </a:r>
          </a:p>
          <a:p>
            <a:pPr lvl="3"/>
            <a:r>
              <a:rPr lang="de-DE" dirty="0"/>
              <a:t>Farben</a:t>
            </a:r>
          </a:p>
          <a:p>
            <a:pPr lvl="3"/>
            <a:r>
              <a:rPr lang="de-DE" dirty="0"/>
              <a:t>Zweitlogo und Gestaltungselemente</a:t>
            </a:r>
          </a:p>
          <a:p>
            <a:r>
              <a:rPr lang="de-DE" dirty="0"/>
              <a:t>So kann man auch eine weitere </a:t>
            </a:r>
            <a:r>
              <a:rPr lang="de-DE" b="1" dirty="0"/>
              <a:t>individuell angepasste Vorlage hinterlegen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74713" y="5472668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Folienmaster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278083" y="1484314"/>
            <a:ext cx="4280047" cy="2171027"/>
            <a:chOff x="6278083" y="1484314"/>
            <a:chExt cx="4280047" cy="21710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8958" t="-1" r="57639" b="79045"/>
            <a:stretch/>
          </p:blipFill>
          <p:spPr>
            <a:xfrm>
              <a:off x="6278083" y="1484314"/>
              <a:ext cx="4280047" cy="215570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2" name="Rechteck 21"/>
            <p:cNvSpPr/>
            <p:nvPr/>
          </p:nvSpPr>
          <p:spPr>
            <a:xfrm>
              <a:off x="6535570" y="2072641"/>
              <a:ext cx="698459" cy="6629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35570" y="2935341"/>
              <a:ext cx="1955760" cy="720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353968" y="1808167"/>
              <a:ext cx="638502" cy="25685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278086" y="3960450"/>
            <a:ext cx="4290678" cy="1889668"/>
            <a:chOff x="6278086" y="3960450"/>
            <a:chExt cx="4290678" cy="188966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/>
            <a:srcRect l="-1" t="5782" r="1349" b="15393"/>
            <a:stretch/>
          </p:blipFill>
          <p:spPr>
            <a:xfrm>
              <a:off x="6278086" y="3960450"/>
              <a:ext cx="4290678" cy="1881550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5" name="Rechteck 24"/>
            <p:cNvSpPr/>
            <p:nvPr/>
          </p:nvSpPr>
          <p:spPr>
            <a:xfrm>
              <a:off x="6379852" y="4518427"/>
              <a:ext cx="756000" cy="56127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605078" y="4612394"/>
              <a:ext cx="2963686" cy="12377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0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Hinweise</a:t>
            </a:r>
            <a:r>
              <a:rPr lang="de-DE" sz="3600" dirty="0">
                <a:solidFill>
                  <a:schemeClr val="bg1"/>
                </a:solidFill>
                <a:latin typeface="+mj-lt"/>
              </a:rPr>
              <a:t> </a:t>
            </a:r>
            <a:br>
              <a:rPr lang="de-DE" sz="3600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zur Arbeit mit der Präsentationsvorlage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54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Neue Datei </a:t>
            </a:r>
            <a:br>
              <a:rPr lang="de-DE" dirty="0"/>
            </a:br>
            <a:r>
              <a:rPr lang="de-DE" b="0" dirty="0"/>
              <a:t>erstellen</a:t>
            </a:r>
            <a:br>
              <a:rPr lang="de-DE" dirty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Bei einer neuen PowerPoint-Präsentation kann man die Vorlage entweder als </a:t>
            </a:r>
            <a:r>
              <a:rPr lang="de-DE" b="1" dirty="0"/>
              <a:t>„benutzerdefinierte“ Vorlage</a:t>
            </a:r>
            <a:r>
              <a:rPr lang="de-DE" dirty="0"/>
              <a:t>  oder als </a:t>
            </a:r>
            <a:r>
              <a:rPr lang="de-DE" b="1" dirty="0"/>
              <a:t>„empfohlenes“ Design</a:t>
            </a:r>
            <a:r>
              <a:rPr lang="de-DE" dirty="0"/>
              <a:t> auswählen.</a:t>
            </a:r>
          </a:p>
          <a:p>
            <a:r>
              <a:rPr lang="de-DE" dirty="0"/>
              <a:t>So lassen sich auch weitere Formatierungen z. B. für Diagramme in Excel anlegen.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921" r="1421" b="23270"/>
          <a:stretch/>
        </p:blipFill>
        <p:spPr>
          <a:xfrm>
            <a:off x="6275898" y="3044794"/>
            <a:ext cx="5175367" cy="279558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8730633" y="4722926"/>
            <a:ext cx="1253337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39598" b="54841"/>
          <a:stretch/>
        </p:blipFill>
        <p:spPr>
          <a:xfrm>
            <a:off x="865097" y="3044794"/>
            <a:ext cx="5206093" cy="278947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3" name="Rechteck 12"/>
          <p:cNvSpPr/>
          <p:nvPr/>
        </p:nvSpPr>
        <p:spPr>
          <a:xfrm>
            <a:off x="860963" y="3673983"/>
            <a:ext cx="797716" cy="2727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700130" y="4518836"/>
            <a:ext cx="2371059" cy="133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96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Arbeiten</a:t>
            </a:r>
            <a:br>
              <a:rPr lang="de-DE" dirty="0"/>
            </a:br>
            <a:r>
              <a:rPr lang="de-DE" b="0" dirty="0"/>
              <a:t>mit der Präsentationsvorlage</a:t>
            </a:r>
            <a:br>
              <a:rPr lang="de-DE" dirty="0"/>
            </a:b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1480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Für jede neue Folie innerhalb einer Präsentation sollte man </a:t>
            </a:r>
            <a:r>
              <a:rPr lang="de-DE" b="1" dirty="0"/>
              <a:t>das passende Layout </a:t>
            </a:r>
            <a:r>
              <a:rPr lang="de-DE" dirty="0"/>
              <a:t>(einspaltig, zweispaltig, etc.)  wählen.</a:t>
            </a:r>
          </a:p>
          <a:p>
            <a:r>
              <a:rPr lang="de-DE" b="1" dirty="0"/>
              <a:t>Texte und Bilder</a:t>
            </a:r>
            <a:r>
              <a:rPr lang="de-DE" dirty="0"/>
              <a:t> sollte man </a:t>
            </a:r>
            <a:r>
              <a:rPr lang="de-DE" b="1" dirty="0"/>
              <a:t>direkt in</a:t>
            </a:r>
            <a:r>
              <a:rPr lang="de-DE" dirty="0"/>
              <a:t> den vorgegebene </a:t>
            </a:r>
            <a:r>
              <a:rPr lang="de-DE" b="1" dirty="0"/>
              <a:t>Feldern platzieren</a:t>
            </a:r>
            <a:r>
              <a:rPr lang="de-DE" dirty="0"/>
              <a:t>.</a:t>
            </a:r>
          </a:p>
          <a:p>
            <a:r>
              <a:rPr lang="de-DE" dirty="0"/>
              <a:t>Für sich häufig wiederholenden Anordnungen von Bild- und Textelementen lohnt es sich, in den Masterfolien </a:t>
            </a:r>
            <a:r>
              <a:rPr lang="de-DE" b="1" dirty="0"/>
              <a:t>zusätzliche Layouts anzulegen</a:t>
            </a:r>
            <a:r>
              <a:rPr lang="de-DE" dirty="0"/>
              <a:t>.</a:t>
            </a:r>
          </a:p>
          <a:p>
            <a:pPr>
              <a:spcBef>
                <a:spcPts val="3000"/>
              </a:spcBef>
            </a:pPr>
            <a:r>
              <a:rPr lang="de-DE" dirty="0"/>
              <a:t>So ist es sehr schnell möglich, aus verschiedenen Präsentationen eine gemeinsame zusammen zu stellen und das Layout auf ein einheitliches Layout anzupassen.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568101" y="2125439"/>
            <a:ext cx="882451" cy="72990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47400" y="2321155"/>
            <a:ext cx="3807999" cy="345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568101" y="1743236"/>
            <a:ext cx="252722" cy="275347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Texte </a:t>
            </a:r>
            <a:br>
              <a:rPr lang="de-DE" dirty="0"/>
            </a:br>
            <a:r>
              <a:rPr lang="de-DE" b="0" dirty="0"/>
              <a:t>über Listenebene formatieren 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4" r="194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Am schnellsten lassen sich einheitlich gestaltete </a:t>
            </a:r>
            <a:r>
              <a:rPr lang="de-DE" b="1" dirty="0"/>
              <a:t>Texte, durch</a:t>
            </a:r>
            <a:r>
              <a:rPr lang="de-DE" dirty="0"/>
              <a:t> eine Formatierung über das </a:t>
            </a:r>
            <a:r>
              <a:rPr lang="de-DE" b="1" dirty="0"/>
              <a:t>Menü „Start“ </a:t>
            </a:r>
            <a:r>
              <a:rPr lang="de-DE" b="1" dirty="0">
                <a:sym typeface="Wingdings" panose="05000000000000000000" pitchFamily="2" charset="2"/>
              </a:rPr>
              <a:t> „</a:t>
            </a:r>
            <a:r>
              <a:rPr lang="de-DE" b="1" dirty="0"/>
              <a:t>Listenebene erhöhen oder verringern“ anpassen</a:t>
            </a:r>
            <a:r>
              <a:rPr lang="de-DE" dirty="0"/>
              <a:t>.</a:t>
            </a:r>
          </a:p>
          <a:p>
            <a:r>
              <a:rPr lang="de-DE" dirty="0"/>
              <a:t>Die hier voreingestellten Textformate </a:t>
            </a:r>
          </a:p>
          <a:p>
            <a:pPr lvl="1"/>
            <a:r>
              <a:rPr lang="de-DE" dirty="0"/>
              <a:t>Schriftgröße</a:t>
            </a:r>
          </a:p>
          <a:p>
            <a:pPr lvl="1"/>
            <a:r>
              <a:rPr lang="de-DE" dirty="0"/>
              <a:t>Anstriche</a:t>
            </a:r>
          </a:p>
          <a:p>
            <a:pPr lvl="1"/>
            <a:r>
              <a:rPr lang="de-DE" dirty="0"/>
              <a:t>Tabulatoren</a:t>
            </a:r>
          </a:p>
          <a:p>
            <a:pPr lvl="1"/>
            <a:r>
              <a:rPr lang="de-DE" dirty="0"/>
              <a:t>Textfarbe, etc.</a:t>
            </a:r>
          </a:p>
          <a:p>
            <a:r>
              <a:rPr lang="de-DE" dirty="0"/>
              <a:t>kann man ebenfalls </a:t>
            </a:r>
            <a:r>
              <a:rPr lang="de-DE" b="1" dirty="0"/>
              <a:t>im Folienmaster anpassen</a:t>
            </a:r>
            <a:r>
              <a:rPr lang="de-DE" dirty="0"/>
              <a:t>.</a:t>
            </a:r>
          </a:p>
          <a:p>
            <a:r>
              <a:rPr lang="de-DE" dirty="0"/>
              <a:t>Kleinere Änderungen und Hervorhebungen können direkt im Text über die Anpassung von Schrift oder Absatz vorgenommen werden.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9030647" y="2019249"/>
            <a:ext cx="439947" cy="2329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249957" y="2698064"/>
            <a:ext cx="1661272" cy="43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9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 </a:t>
            </a:r>
            <a:br>
              <a:rPr lang="de-DE" dirty="0"/>
            </a:br>
            <a:r>
              <a:rPr lang="de-DE" b="0" dirty="0"/>
              <a:t>kommunizieren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de-DE" dirty="0"/>
              <a:t>Folgende Aspekte sind wesentlich, um ein barrierefreies Dokument zu erstellen:</a:t>
            </a:r>
          </a:p>
          <a:p>
            <a:pPr lvl="1"/>
            <a:r>
              <a:rPr lang="de-DE" dirty="0"/>
              <a:t>Inhaltsfelder im Layout nutzen (S. 14)</a:t>
            </a:r>
          </a:p>
          <a:p>
            <a:pPr lvl="1"/>
            <a:r>
              <a:rPr lang="de-DE" dirty="0"/>
              <a:t>Formatvorlagen für Text nutzen (S.15)</a:t>
            </a:r>
          </a:p>
          <a:p>
            <a:pPr lvl="1"/>
            <a:r>
              <a:rPr lang="de-DE" dirty="0"/>
              <a:t>Leerzeilen vermeiden</a:t>
            </a:r>
          </a:p>
          <a:p>
            <a:pPr lvl="1"/>
            <a:r>
              <a:rPr lang="de-DE" dirty="0"/>
              <a:t>Umfangreiche Anpassungen im Folienmaster vornehmen. Auf Schriftgröße und Farbkontraste achten. </a:t>
            </a:r>
            <a:r>
              <a:rPr lang="de-DE" dirty="0">
                <a:hlinkClick r:id="rId2"/>
              </a:rPr>
              <a:t>http://www.leserlich.info/</a:t>
            </a:r>
            <a:r>
              <a:rPr lang="de-DE" dirty="0"/>
              <a:t>)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Bilder gruppieren</a:t>
            </a:r>
          </a:p>
          <a:p>
            <a:pPr lvl="1"/>
            <a:r>
              <a:rPr lang="de-DE" dirty="0"/>
              <a:t>Bildbeschreibung erstellen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Einstellungen für Sprache und Inhaltsverzeichnis beim PDF-Export berücksichtigen.</a:t>
            </a:r>
            <a:br>
              <a:rPr lang="de-DE" dirty="0"/>
            </a:br>
            <a:r>
              <a:rPr lang="de-DE" dirty="0">
                <a:hlinkClick r:id="rId3"/>
              </a:rPr>
              <a:t>Weitere Informationen zu diesem Thema</a:t>
            </a:r>
            <a:r>
              <a:rPr lang="de-DE" dirty="0"/>
              <a:t> auf den Serviceseiten der TUD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89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Weitere Beispielseiten 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mit Inhalten der TU Dresden</a:t>
            </a: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  <a:br>
              <a:rPr lang="de-DE" dirty="0"/>
            </a:br>
            <a:r>
              <a:rPr lang="de-DE" b="0" dirty="0"/>
              <a:t>mehrfarbig</a:t>
            </a:r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86155739"/>
              </p:ext>
            </p:extLst>
          </p:nvPr>
        </p:nvGraphicFramePr>
        <p:xfrm>
          <a:off x="6267450" y="1484314"/>
          <a:ext cx="5187950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Sollten themenbedingt mehrfarbige Diagramme erforderlich sein:</a:t>
            </a:r>
          </a:p>
          <a:p>
            <a:pPr lvl="1">
              <a:spcBef>
                <a:spcPts val="1600"/>
              </a:spcBef>
            </a:pPr>
            <a:r>
              <a:rPr lang="de-DE" b="1" dirty="0"/>
              <a:t>Konsistentes Farbschema </a:t>
            </a:r>
            <a:r>
              <a:rPr lang="de-DE" dirty="0"/>
              <a:t>im gesamten Dokument verwenden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/>
              <a:t>Farbschema anpassen </a:t>
            </a:r>
            <a:r>
              <a:rPr lang="de-DE" dirty="0"/>
              <a:t>auf die eigenen Bedürfnisse z. B.</a:t>
            </a:r>
          </a:p>
          <a:p>
            <a:pPr lvl="3"/>
            <a:r>
              <a:rPr lang="de-DE" dirty="0"/>
              <a:t>DRESDEN-</a:t>
            </a:r>
            <a:r>
              <a:rPr lang="de-DE" dirty="0" err="1"/>
              <a:t>concept</a:t>
            </a:r>
            <a:r>
              <a:rPr lang="de-DE" dirty="0"/>
              <a:t> Farben</a:t>
            </a:r>
          </a:p>
          <a:p>
            <a:pPr lvl="3"/>
            <a:endParaRPr lang="de-DE" dirty="0"/>
          </a:p>
          <a:p>
            <a:pPr lvl="3">
              <a:spcBef>
                <a:spcPts val="2000"/>
              </a:spcBef>
            </a:pPr>
            <a:r>
              <a:rPr lang="de-DE" dirty="0"/>
              <a:t>Farben des SINS </a:t>
            </a:r>
            <a:br>
              <a:rPr lang="de-DE" dirty="0"/>
            </a:br>
            <a:r>
              <a:rPr lang="de-DE" dirty="0"/>
              <a:t>(Studieninformationssystem der TUD)</a:t>
            </a:r>
          </a:p>
          <a:p>
            <a:pPr lvl="3">
              <a:spcBef>
                <a:spcPts val="2000"/>
              </a:spcBef>
            </a:pPr>
            <a:endParaRPr lang="de-DE" dirty="0"/>
          </a:p>
          <a:p>
            <a:pPr lvl="3">
              <a:spcBef>
                <a:spcPts val="2000"/>
              </a:spcBef>
            </a:pPr>
            <a:r>
              <a:rPr lang="de-DE" dirty="0"/>
              <a:t>Farben der eigenen Struktureinheit</a:t>
            </a:r>
          </a:p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770752" y="3723514"/>
            <a:ext cx="2972700" cy="278541"/>
            <a:chOff x="1770752" y="3694939"/>
            <a:chExt cx="2972700" cy="278541"/>
          </a:xfrm>
        </p:grpSpPr>
        <p:sp>
          <p:nvSpPr>
            <p:cNvPr id="11" name="Rechteck 10"/>
            <p:cNvSpPr/>
            <p:nvPr/>
          </p:nvSpPr>
          <p:spPr>
            <a:xfrm rot="16200000">
              <a:off x="2155372" y="3695304"/>
              <a:ext cx="278539" cy="277812"/>
            </a:xfrm>
            <a:prstGeom prst="rect">
              <a:avLst/>
            </a:prstGeom>
            <a:solidFill>
              <a:srgbClr val="28618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40356" y="3695304"/>
              <a:ext cx="278539" cy="277812"/>
            </a:xfrm>
            <a:prstGeom prst="rect">
              <a:avLst/>
            </a:prstGeom>
            <a:solidFill>
              <a:srgbClr val="539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2925340" y="3695304"/>
              <a:ext cx="278539" cy="277812"/>
            </a:xfrm>
            <a:prstGeom prst="rect">
              <a:avLst/>
            </a:prstGeom>
            <a:solidFill>
              <a:srgbClr val="84D1E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310324" y="3695305"/>
              <a:ext cx="278539" cy="277812"/>
            </a:xfrm>
            <a:prstGeom prst="rect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695308" y="3695304"/>
              <a:ext cx="278539" cy="277812"/>
            </a:xfrm>
            <a:prstGeom prst="rect">
              <a:avLst/>
            </a:prstGeom>
            <a:solidFill>
              <a:srgbClr val="13A98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080292" y="3695304"/>
              <a:ext cx="278539" cy="277812"/>
            </a:xfrm>
            <a:prstGeom prst="rect">
              <a:avLst/>
            </a:prstGeom>
            <a:solidFill>
              <a:srgbClr val="93C35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465276" y="3695303"/>
              <a:ext cx="278539" cy="277812"/>
            </a:xfrm>
            <a:prstGeom prst="rect">
              <a:avLst/>
            </a:prstGeom>
            <a:solidFill>
              <a:srgbClr val="BCCF0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770388" y="3695304"/>
              <a:ext cx="278539" cy="277812"/>
            </a:xfrm>
            <a:prstGeom prst="rect">
              <a:avLst/>
            </a:prstGeom>
            <a:solidFill>
              <a:srgbClr val="03305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70753" y="4654017"/>
            <a:ext cx="2202732" cy="278540"/>
            <a:chOff x="1770753" y="4413290"/>
            <a:chExt cx="2202732" cy="278540"/>
          </a:xfrm>
        </p:grpSpPr>
        <p:sp>
          <p:nvSpPr>
            <p:cNvPr id="21" name="Rechteck 20"/>
            <p:cNvSpPr/>
            <p:nvPr/>
          </p:nvSpPr>
          <p:spPr>
            <a:xfrm rot="16200000">
              <a:off x="2155373" y="4413654"/>
              <a:ext cx="278539" cy="277812"/>
            </a:xfrm>
            <a:prstGeom prst="rect">
              <a:avLst/>
            </a:prstGeom>
            <a:solidFill>
              <a:srgbClr val="02ACA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6200000">
              <a:off x="2540357" y="4413654"/>
              <a:ext cx="278539" cy="277812"/>
            </a:xfrm>
            <a:prstGeom prst="rect">
              <a:avLst/>
            </a:prstGeom>
            <a:solidFill>
              <a:srgbClr val="00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925341" y="4413654"/>
              <a:ext cx="278539" cy="277812"/>
            </a:xfrm>
            <a:prstGeom prst="rect">
              <a:avLst/>
            </a:prstGeom>
            <a:solidFill>
              <a:srgbClr val="E02D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310325" y="4413655"/>
              <a:ext cx="278539" cy="277812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3695309" y="4413654"/>
              <a:ext cx="278539" cy="277812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1770389" y="4413654"/>
              <a:ext cx="278539" cy="277812"/>
            </a:xfrm>
            <a:prstGeom prst="rect">
              <a:avLst/>
            </a:prstGeom>
            <a:solidFill>
              <a:srgbClr val="63B32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770754" y="5573458"/>
            <a:ext cx="1047780" cy="278539"/>
            <a:chOff x="1770754" y="4976025"/>
            <a:chExt cx="1047780" cy="278539"/>
          </a:xfrm>
        </p:grpSpPr>
        <p:sp>
          <p:nvSpPr>
            <p:cNvPr id="29" name="Rechteck 28"/>
            <p:cNvSpPr/>
            <p:nvPr/>
          </p:nvSpPr>
          <p:spPr>
            <a:xfrm rot="16200000">
              <a:off x="2155374" y="4976389"/>
              <a:ext cx="278539" cy="2778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2540358" y="4976389"/>
              <a:ext cx="278539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770390" y="4976389"/>
              <a:ext cx="278539" cy="277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Infografiken</a:t>
            </a:r>
            <a:br>
              <a:rPr lang="de-DE" dirty="0"/>
            </a:br>
            <a:r>
              <a:rPr lang="de-DE" b="0" dirty="0"/>
              <a:t>mittels </a:t>
            </a:r>
            <a:r>
              <a:rPr lang="de-DE" b="0" dirty="0" err="1"/>
              <a:t>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r>
              <a:rPr lang="de-DE" b="1" dirty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dirty="0"/>
              <a:t>Textinhalte reduzieren</a:t>
            </a:r>
          </a:p>
          <a:p>
            <a:pPr lvl="1"/>
            <a:r>
              <a:rPr lang="de-DE" b="1" dirty="0"/>
              <a:t>flächige Varianten </a:t>
            </a:r>
            <a:r>
              <a:rPr lang="de-DE" dirty="0"/>
              <a:t>bevorzugen</a:t>
            </a:r>
          </a:p>
          <a:p>
            <a:pPr lvl="1"/>
            <a:r>
              <a:rPr lang="de-DE" b="1" dirty="0"/>
              <a:t>konsistente Farben</a:t>
            </a:r>
            <a:r>
              <a:rPr lang="de-DE" dirty="0"/>
              <a:t> im gesamten Dokument</a:t>
            </a:r>
          </a:p>
          <a:p>
            <a:pPr lvl="1"/>
            <a:r>
              <a:rPr lang="de-DE" b="1" dirty="0"/>
              <a:t>Farbkontraste und Schriftgrößen beachten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auf Schatten, Verläufe etc. verzichten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komplexe Grafiken als separate Vektorgrafik erarbeiten</a:t>
            </a:r>
            <a:br>
              <a:rPr lang="de-DE" dirty="0"/>
            </a:br>
            <a:r>
              <a:rPr lang="de-DE" dirty="0">
                <a:hlinkClick r:id="rId2"/>
              </a:rPr>
              <a:t>(z. B. mit </a:t>
            </a:r>
            <a:r>
              <a:rPr lang="de-DE" dirty="0" err="1">
                <a:hlinkClick r:id="rId2"/>
              </a:rPr>
              <a:t>Inkscape</a:t>
            </a:r>
            <a:r>
              <a:rPr lang="de-DE" dirty="0">
                <a:hlinkClick r:id="rId2"/>
              </a:rPr>
              <a:t>)</a:t>
            </a:r>
            <a:endParaRPr lang="de-DE" dirty="0"/>
          </a:p>
          <a:p>
            <a:pPr lvl="1"/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Hinter-</a:t>
              </a:r>
              <a:r>
                <a:rPr lang="de-DE" sz="1400" dirty="0" err="1"/>
                <a:t>grundinfo</a:t>
              </a:r>
              <a:endParaRPr lang="de-DE" sz="14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1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2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Thema </a:t>
              </a:r>
              <a:r>
                <a:rPr lang="de-DE" sz="4000" dirty="0"/>
                <a:t>3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  <a:br>
              <a:rPr lang="de-DE" dirty="0"/>
            </a:br>
            <a:r>
              <a:rPr lang="de-DE" b="0" dirty="0"/>
              <a:t>des Beispielfoliensatzes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Elemente</a:t>
            </a:r>
            <a:r>
              <a:rPr lang="de-DE" dirty="0"/>
              <a:t> des Corporate Design der TU Dresden</a:t>
            </a:r>
          </a:p>
          <a:p>
            <a:pPr lvl="1"/>
            <a:r>
              <a:rPr lang="de-DE" dirty="0"/>
              <a:t>Logo</a:t>
            </a:r>
          </a:p>
          <a:p>
            <a:pPr lvl="1"/>
            <a:r>
              <a:rPr lang="de-DE" dirty="0"/>
              <a:t>Schrift</a:t>
            </a:r>
          </a:p>
          <a:p>
            <a:pPr lvl="1"/>
            <a:r>
              <a:rPr lang="de-DE" dirty="0"/>
              <a:t>Farben</a:t>
            </a:r>
          </a:p>
          <a:p>
            <a:pPr lvl="1"/>
            <a:r>
              <a:rPr lang="de-DE" dirty="0"/>
              <a:t>Raster</a:t>
            </a:r>
          </a:p>
          <a:p>
            <a:r>
              <a:rPr lang="de-DE" b="1" dirty="0"/>
              <a:t>Vorlagedatei </a:t>
            </a:r>
            <a:r>
              <a:rPr lang="de-DE" dirty="0"/>
              <a:t>speichern</a:t>
            </a:r>
          </a:p>
          <a:p>
            <a:r>
              <a:rPr lang="de-DE" b="1" dirty="0"/>
              <a:t>Hinweise</a:t>
            </a:r>
            <a:r>
              <a:rPr lang="de-DE" dirty="0"/>
              <a:t> zum Umgang mit der Präsentationsvorlage</a:t>
            </a:r>
          </a:p>
          <a:p>
            <a:r>
              <a:rPr lang="de-DE" b="1" dirty="0"/>
              <a:t>Beispielseiten</a:t>
            </a:r>
            <a:r>
              <a:rPr lang="de-DE" dirty="0"/>
              <a:t> mit Inhalten der TU Dresden</a:t>
            </a:r>
          </a:p>
          <a:p>
            <a:pPr lvl="1"/>
            <a:r>
              <a:rPr lang="de-DE" dirty="0"/>
              <a:t>TU Dresden</a:t>
            </a:r>
          </a:p>
          <a:p>
            <a:pPr lvl="1"/>
            <a:r>
              <a:rPr lang="de-DE" dirty="0"/>
              <a:t>Diagramme</a:t>
            </a:r>
          </a:p>
          <a:p>
            <a:pPr lvl="1"/>
            <a:r>
              <a:rPr lang="de-DE" dirty="0"/>
              <a:t>Infografiken</a:t>
            </a:r>
          </a:p>
          <a:p>
            <a:pPr lvl="1"/>
            <a:r>
              <a:rPr lang="de-DE" dirty="0"/>
              <a:t>DRESDEN-</a:t>
            </a:r>
            <a:r>
              <a:rPr lang="de-DE" dirty="0" err="1"/>
              <a:t>concept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Elemente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des Corporate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Logo</a:t>
            </a:r>
            <a:br>
              <a:rPr lang="de-DE" dirty="0"/>
            </a:br>
            <a:r>
              <a:rPr lang="de-DE" b="0" dirty="0"/>
              <a:t>Nutzungshinweise und Platzierung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Das Logo der TUD besteht </a:t>
            </a:r>
            <a:br>
              <a:rPr lang="de-DE" dirty="0"/>
            </a:br>
            <a:r>
              <a:rPr lang="de-DE" dirty="0"/>
              <a:t>aus einem </a:t>
            </a:r>
            <a:r>
              <a:rPr lang="de-DE" b="1" dirty="0"/>
              <a:t>Symbol und einem Schriftzug</a:t>
            </a:r>
            <a:r>
              <a:rPr lang="de-DE" dirty="0"/>
              <a:t>. </a:t>
            </a:r>
          </a:p>
          <a:p>
            <a:r>
              <a:rPr lang="de-DE" dirty="0"/>
              <a:t>Es tritt immer als Ganzes in Erscheinung </a:t>
            </a:r>
            <a:br>
              <a:rPr lang="de-DE" dirty="0"/>
            </a:br>
            <a:r>
              <a:rPr lang="de-DE" dirty="0"/>
              <a:t>und </a:t>
            </a:r>
            <a:r>
              <a:rPr lang="de-DE" b="1" dirty="0"/>
              <a:t>darf nicht getrennt oder modifiziert</a:t>
            </a:r>
            <a:r>
              <a:rPr lang="de-DE" dirty="0"/>
              <a:t> werden. </a:t>
            </a:r>
          </a:p>
          <a:p>
            <a:r>
              <a:rPr lang="de-DE" dirty="0"/>
              <a:t>Das Logo kann in folgenden </a:t>
            </a:r>
            <a:r>
              <a:rPr lang="de-DE" b="1" dirty="0"/>
              <a:t>Farben</a:t>
            </a:r>
            <a:r>
              <a:rPr lang="de-DE" dirty="0"/>
              <a:t> verwendet werden:</a:t>
            </a:r>
          </a:p>
          <a:p>
            <a:pPr lvl="1"/>
            <a:r>
              <a:rPr lang="de-DE" dirty="0"/>
              <a:t>Blau (HKS 41) Hausfarbe der TUD </a:t>
            </a:r>
          </a:p>
          <a:p>
            <a:pPr lvl="1"/>
            <a:r>
              <a:rPr lang="de-DE" dirty="0"/>
              <a:t>Weiß (auf blau, schwarz oder dunkelgrau)</a:t>
            </a:r>
          </a:p>
          <a:p>
            <a:pPr lvl="1"/>
            <a:r>
              <a:rPr lang="de-DE" dirty="0"/>
              <a:t>Schwarz (auf weiß oder hellgrau)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1484312"/>
            <a:ext cx="2495550" cy="1011877"/>
          </a:xfrm>
          <a:prstGeom prst="rect">
            <a:avLst/>
          </a:prstGeom>
          <a:ln w="3175" cap="sq" cmpd="sng">
            <a:solidFill>
              <a:schemeClr val="tx1"/>
            </a:solidFill>
            <a:prstDash val="solid"/>
            <a:miter lim="800000"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4058946"/>
            <a:ext cx="2495550" cy="10118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2771629"/>
            <a:ext cx="2495550" cy="101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5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Hausschrift</a:t>
            </a:r>
            <a:br>
              <a:rPr lang="de-DE" dirty="0"/>
            </a:br>
            <a:r>
              <a:rPr lang="de-DE" b="0" dirty="0"/>
              <a:t>Open Sans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2" y="1484314"/>
            <a:ext cx="5392737" cy="4357686"/>
          </a:xfrm>
        </p:spPr>
        <p:txBody>
          <a:bodyPr/>
          <a:lstStyle/>
          <a:p>
            <a:r>
              <a:rPr lang="de-DE" dirty="0"/>
              <a:t>Ab Februar 2018 wird die Schrift </a:t>
            </a:r>
            <a:r>
              <a:rPr lang="de-DE" b="1" dirty="0"/>
              <a:t>Open Sans</a:t>
            </a:r>
            <a:r>
              <a:rPr lang="de-DE" dirty="0"/>
              <a:t> als Hausschrift der TUD verwendet.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Open Sans wurde von Schriftgestalter </a:t>
            </a:r>
            <a:r>
              <a:rPr lang="de-DE" dirty="0">
                <a:hlinkClick r:id="rId3"/>
              </a:rPr>
              <a:t>Steve </a:t>
            </a:r>
            <a:r>
              <a:rPr lang="de-DE" dirty="0" err="1">
                <a:hlinkClick r:id="rId3"/>
              </a:rPr>
              <a:t>Matteson</a:t>
            </a:r>
            <a:r>
              <a:rPr lang="de-DE" dirty="0"/>
              <a:t> als </a:t>
            </a:r>
            <a:r>
              <a:rPr lang="de-DE" b="1" dirty="0"/>
              <a:t>medienübergreifende  Schrift für Drucksachen, Webgestaltung und mobile</a:t>
            </a:r>
            <a:r>
              <a:rPr lang="de-DE" dirty="0"/>
              <a:t> </a:t>
            </a:r>
            <a:r>
              <a:rPr lang="de-DE" b="1" dirty="0"/>
              <a:t>Interfaces</a:t>
            </a:r>
            <a:r>
              <a:rPr lang="de-DE" dirty="0"/>
              <a:t> entwickelt und unter der Apache </a:t>
            </a:r>
            <a:r>
              <a:rPr lang="de-DE" dirty="0" err="1"/>
              <a:t>License</a:t>
            </a:r>
            <a:r>
              <a:rPr lang="de-DE" dirty="0"/>
              <a:t> Version 2.0 veröffentlicht.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Schrift steht in verschiedenen Schriftbibliotheken </a:t>
            </a:r>
            <a:br>
              <a:rPr lang="de-DE" dirty="0"/>
            </a:br>
            <a:r>
              <a:rPr lang="de-DE" b="1" dirty="0"/>
              <a:t>im Internet </a:t>
            </a:r>
            <a:r>
              <a:rPr lang="de-DE" dirty="0"/>
              <a:t>und im internen Bereich der TUD-Webseiten als </a:t>
            </a:r>
            <a:r>
              <a:rPr lang="de-DE" b="1" dirty="0"/>
              <a:t>freier </a:t>
            </a:r>
            <a:r>
              <a:rPr lang="de-DE" b="1" dirty="0">
                <a:hlinkClick r:id="rId4"/>
              </a:rPr>
              <a:t>Download</a:t>
            </a:r>
            <a:r>
              <a:rPr lang="de-DE" dirty="0"/>
              <a:t> zur Verfügung.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Schrift Open Sans ist </a:t>
            </a:r>
            <a:r>
              <a:rPr lang="de-DE" b="1" dirty="0"/>
              <a:t>direkt in dieser Präsentationsvorlage eingebunden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267449" y="1484313"/>
            <a:ext cx="429895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Schriftschnitte</a:t>
            </a:r>
            <a:b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sz="1600" b="1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Light</a:t>
            </a: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Italic</a:t>
            </a:r>
          </a:p>
          <a:p>
            <a:pPr algn="r"/>
            <a:endParaRPr lang="de-DE" sz="1600" i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Regular</a:t>
            </a: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</a:rPr>
              <a:t>Regular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Semi-</a:t>
            </a:r>
            <a:r>
              <a:rPr lang="de-DE" sz="1600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Semi-</a:t>
            </a:r>
            <a:r>
              <a:rPr lang="de-DE" sz="1600" i="1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dirty="0" err="1">
                <a:solidFill>
                  <a:schemeClr val="accent1"/>
                </a:solidFill>
              </a:rPr>
              <a:t>Bold</a:t>
            </a: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i="1" dirty="0" err="1">
                <a:solidFill>
                  <a:schemeClr val="accent1"/>
                </a:solidFill>
              </a:rPr>
              <a:t>Bold</a:t>
            </a:r>
            <a:r>
              <a:rPr lang="de-DE" sz="1600" b="1" i="1" dirty="0">
                <a:solidFill>
                  <a:schemeClr val="accent1"/>
                </a:solidFill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Extra-</a:t>
            </a:r>
            <a:r>
              <a:rPr lang="de-DE" sz="1600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Extra-</a:t>
            </a:r>
            <a:r>
              <a:rPr lang="de-DE" sz="1600" i="1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Italic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156450" y="1854676"/>
            <a:ext cx="4298950" cy="3455210"/>
            <a:chOff x="7431548" y="1854676"/>
            <a:chExt cx="4023852" cy="3455210"/>
          </a:xfrm>
        </p:grpSpPr>
        <p:sp>
          <p:nvSpPr>
            <p:cNvPr id="18" name="Rechteck 17"/>
            <p:cNvSpPr/>
            <p:nvPr/>
          </p:nvSpPr>
          <p:spPr>
            <a:xfrm>
              <a:off x="7431548" y="5032074"/>
              <a:ext cx="4023852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431548" y="22518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31548" y="26490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31548" y="3046201"/>
              <a:ext cx="4023852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31548" y="34433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31548" y="38405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31548" y="42377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31548" y="463490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431548" y="18546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5800" y="1847813"/>
            <a:ext cx="278539" cy="3455210"/>
            <a:chOff x="6659299" y="1847813"/>
            <a:chExt cx="278539" cy="3455210"/>
          </a:xfrm>
        </p:grpSpPr>
        <p:sp>
          <p:nvSpPr>
            <p:cNvPr id="26" name="Rechteck 25"/>
            <p:cNvSpPr/>
            <p:nvPr/>
          </p:nvSpPr>
          <p:spPr>
            <a:xfrm>
              <a:off x="6659299" y="5025211"/>
              <a:ext cx="278539" cy="277812"/>
            </a:xfrm>
            <a:prstGeom prst="rect">
              <a:avLst/>
            </a:prstGeom>
            <a:solidFill>
              <a:srgbClr val="EE7F00">
                <a:alpha val="6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659299" y="2244988"/>
              <a:ext cx="278539" cy="27781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59299" y="2642163"/>
              <a:ext cx="278539" cy="27781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659299" y="3039338"/>
              <a:ext cx="278539" cy="277812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9299" y="3436513"/>
              <a:ext cx="278539" cy="27781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9299" y="3833688"/>
              <a:ext cx="278539" cy="277812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659299" y="4230863"/>
              <a:ext cx="278539" cy="27781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59299" y="4628038"/>
              <a:ext cx="278539" cy="27781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659299" y="1847813"/>
              <a:ext cx="278539" cy="2778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694545" y="1847813"/>
            <a:ext cx="278539" cy="3455210"/>
            <a:chOff x="7045423" y="1847813"/>
            <a:chExt cx="278539" cy="3455210"/>
          </a:xfrm>
        </p:grpSpPr>
        <p:sp>
          <p:nvSpPr>
            <p:cNvPr id="46" name="Rechteck 45"/>
            <p:cNvSpPr/>
            <p:nvPr/>
          </p:nvSpPr>
          <p:spPr>
            <a:xfrm>
              <a:off x="7045423" y="5025211"/>
              <a:ext cx="278539" cy="277812"/>
            </a:xfrm>
            <a:prstGeom prst="rect">
              <a:avLst/>
            </a:prstGeom>
            <a:solidFill>
              <a:srgbClr val="EE7F00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45423" y="2244988"/>
              <a:ext cx="278539" cy="27781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45423" y="2642163"/>
              <a:ext cx="278539" cy="27781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45423" y="3039338"/>
              <a:ext cx="278539" cy="27781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045423" y="3436513"/>
              <a:ext cx="278539" cy="27781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45423" y="3833688"/>
              <a:ext cx="278539" cy="277812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7045423" y="4230863"/>
              <a:ext cx="278539" cy="27781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7045423" y="4628038"/>
              <a:ext cx="278539" cy="27781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5423" y="1847813"/>
              <a:ext cx="278539" cy="27781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817055" y="1847813"/>
            <a:ext cx="278539" cy="3455210"/>
            <a:chOff x="6274263" y="1847813"/>
            <a:chExt cx="278539" cy="3455210"/>
          </a:xfrm>
        </p:grpSpPr>
        <p:sp>
          <p:nvSpPr>
            <p:cNvPr id="56" name="Rechteck 55"/>
            <p:cNvSpPr/>
            <p:nvPr/>
          </p:nvSpPr>
          <p:spPr>
            <a:xfrm>
              <a:off x="6274263" y="5025211"/>
              <a:ext cx="278539" cy="277812"/>
            </a:xfrm>
            <a:prstGeom prst="rect">
              <a:avLst/>
            </a:prstGeom>
            <a:solidFill>
              <a:srgbClr val="EE7F00">
                <a:alpha val="4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274263" y="2244988"/>
              <a:ext cx="278539" cy="27781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6274263" y="2642163"/>
              <a:ext cx="278539" cy="27781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74263" y="3039338"/>
              <a:ext cx="278539" cy="277812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74263" y="3436513"/>
              <a:ext cx="278539" cy="27781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274263" y="3833688"/>
              <a:ext cx="278539" cy="277812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274263" y="4230863"/>
              <a:ext cx="278539" cy="27781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74263" y="4628038"/>
              <a:ext cx="278539" cy="27781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74263" y="1847813"/>
              <a:ext cx="278539" cy="2778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Farben</a:t>
            </a:r>
            <a:br>
              <a:rPr lang="de-DE" dirty="0"/>
            </a:br>
            <a:r>
              <a:rPr lang="de-DE" b="0" dirty="0"/>
              <a:t>Grundfarben und Varianten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Die </a:t>
            </a:r>
            <a:r>
              <a:rPr lang="de-DE" b="1" dirty="0"/>
              <a:t>Hausfarbe</a:t>
            </a:r>
            <a:r>
              <a:rPr lang="de-DE" dirty="0"/>
              <a:t> der TU Dresden ist </a:t>
            </a:r>
            <a:r>
              <a:rPr lang="de-DE" b="1" dirty="0"/>
              <a:t>Dunkelblau</a:t>
            </a:r>
            <a:r>
              <a:rPr lang="de-DE" dirty="0"/>
              <a:t>, Farbton HKS 41.</a:t>
            </a:r>
          </a:p>
          <a:p>
            <a:r>
              <a:rPr lang="de-DE" dirty="0"/>
              <a:t>Zudem sind eine Reihe von </a:t>
            </a:r>
            <a:r>
              <a:rPr lang="de-DE" b="1" dirty="0"/>
              <a:t>Sekundärfarben</a:t>
            </a:r>
            <a:r>
              <a:rPr lang="de-DE" dirty="0"/>
              <a:t> definiert.</a:t>
            </a:r>
          </a:p>
          <a:p>
            <a:r>
              <a:rPr lang="de-DE" dirty="0"/>
              <a:t>Die Farben können in unterschiedlicher Deckkraft eingesetzt werden. </a:t>
            </a:r>
          </a:p>
          <a:p>
            <a:r>
              <a:rPr lang="de-DE" dirty="0"/>
              <a:t>Die Farben sind direkt im </a:t>
            </a:r>
            <a:r>
              <a:rPr lang="de-DE" b="1" dirty="0"/>
              <a:t>Design „TUD_2018“</a:t>
            </a:r>
            <a:r>
              <a:rPr lang="de-DE" dirty="0"/>
              <a:t> in dieser Präsentationsvorlage eingebunden.</a:t>
            </a:r>
          </a:p>
          <a:p>
            <a:endParaRPr lang="de-DE" dirty="0"/>
          </a:p>
          <a:p>
            <a:pPr lvl="2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56450" y="1484313"/>
            <a:ext cx="4309577" cy="4249737"/>
          </a:xfrm>
        </p:spPr>
        <p:txBody>
          <a:bodyPr vert="horz" lIns="108000" tIns="0" rIns="0" bIns="0" rtlCol="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/>
              <a:t>Name	</a:t>
            </a:r>
            <a:r>
              <a:rPr lang="de-DE" b="1" dirty="0" err="1"/>
              <a:t>rgb</a:t>
            </a:r>
            <a:r>
              <a:rPr lang="de-DE" b="1" dirty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>
                <a:solidFill>
                  <a:schemeClr val="bg1"/>
                </a:solidFill>
              </a:rPr>
              <a:t>HKS 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076" t="923" r="47662" b="56997"/>
          <a:stretch/>
        </p:blipFill>
        <p:spPr>
          <a:xfrm>
            <a:off x="6267449" y="1503364"/>
            <a:ext cx="5187949" cy="434498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Raster</a:t>
            </a:r>
            <a:br>
              <a:rPr lang="de-DE"/>
            </a:br>
            <a:r>
              <a:rPr lang="de-DE"/>
              <a:t>für Präsentationsvorlagen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Für alle Publikationen der TUD ist im CD </a:t>
            </a:r>
            <a:br>
              <a:rPr lang="de-DE" dirty="0"/>
            </a:br>
            <a:r>
              <a:rPr lang="de-DE" dirty="0"/>
              <a:t>ein </a:t>
            </a:r>
            <a:r>
              <a:rPr lang="de-DE" dirty="0" err="1"/>
              <a:t>Layoutraster</a:t>
            </a:r>
            <a:r>
              <a:rPr lang="de-DE" dirty="0"/>
              <a:t> vorgegeben. Hierdurch sind </a:t>
            </a:r>
            <a:r>
              <a:rPr lang="de-DE" b="1" dirty="0"/>
              <a:t>Anordnung und Position des TUD-Logos definiert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b="1" dirty="0"/>
              <a:t>Präsentationen</a:t>
            </a:r>
            <a:r>
              <a:rPr lang="de-DE" dirty="0"/>
              <a:t> der TUD wird das Logo </a:t>
            </a:r>
            <a:r>
              <a:rPr lang="de-DE" b="1" dirty="0"/>
              <a:t>auf allen</a:t>
            </a:r>
            <a:r>
              <a:rPr lang="de-DE" dirty="0"/>
              <a:t> </a:t>
            </a:r>
            <a:r>
              <a:rPr lang="de-DE" b="1" dirty="0"/>
              <a:t>Inhaltsfolien in der Fußzeile unten links</a:t>
            </a:r>
            <a:r>
              <a:rPr lang="de-DE" dirty="0"/>
              <a:t> neben den Kontaktangaben der Vortragenden platziert.</a:t>
            </a:r>
          </a:p>
          <a:p>
            <a:r>
              <a:rPr lang="de-DE" b="1" dirty="0"/>
              <a:t>In allen anderen Kommunikationsmitteln </a:t>
            </a:r>
            <a:br>
              <a:rPr lang="de-DE" dirty="0"/>
            </a:br>
            <a:r>
              <a:rPr lang="de-DE" dirty="0"/>
              <a:t>wird das TUD-Logo stets </a:t>
            </a:r>
            <a:r>
              <a:rPr lang="de-DE" b="1" dirty="0"/>
              <a:t>oben links </a:t>
            </a:r>
            <a:r>
              <a:rPr lang="de-DE" dirty="0"/>
              <a:t>positioniert.</a:t>
            </a:r>
          </a:p>
          <a:p>
            <a:pPr>
              <a:spcBef>
                <a:spcPts val="3000"/>
              </a:spcBef>
            </a:pPr>
            <a:r>
              <a:rPr lang="de-DE" dirty="0"/>
              <a:t>Für diese Präsentationsvorlage wurde das Raster mittels </a:t>
            </a:r>
            <a:r>
              <a:rPr lang="de-DE" b="1" dirty="0"/>
              <a:t>Führungslinien</a:t>
            </a:r>
            <a:r>
              <a:rPr lang="de-DE" dirty="0"/>
              <a:t> hinterlegt. Diese lassen sich im Menü „Ansicht“ ein- und ausblenden.</a:t>
            </a:r>
          </a:p>
          <a:p>
            <a:r>
              <a:rPr lang="de-DE" dirty="0"/>
              <a:t>Die Führungslinien helfen auch bei der </a:t>
            </a:r>
            <a:r>
              <a:rPr lang="de-DE" b="1" dirty="0"/>
              <a:t>Positionierung von Bild- und Textelementen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74713" y="5479017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4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/ Führungslinien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060382" y="2430781"/>
            <a:ext cx="1039815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090862" y="2839615"/>
            <a:ext cx="1955760" cy="97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413122" y="1724347"/>
            <a:ext cx="648000" cy="25685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24000" y="-1"/>
            <a:ext cx="9144000" cy="60928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Vorlagedatei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speichern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Design </a:t>
            </a:r>
            <a:br>
              <a:rPr lang="de-DE" dirty="0"/>
            </a:br>
            <a:r>
              <a:rPr lang="de-DE" b="0" dirty="0"/>
              <a:t>speichern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874712" y="1484314"/>
            <a:ext cx="10426632" cy="1384393"/>
          </a:xfrm>
        </p:spPr>
        <p:txBody>
          <a:bodyPr/>
          <a:lstStyle/>
          <a:p>
            <a:r>
              <a:rPr lang="de-DE" dirty="0"/>
              <a:t>Im </a:t>
            </a:r>
            <a:r>
              <a:rPr lang="de-DE" b="1" dirty="0"/>
              <a:t>Menü „Ansicht“ </a:t>
            </a:r>
            <a:r>
              <a:rPr lang="de-DE" dirty="0"/>
              <a:t>kann man diese Masterfolien mit Doppelklick auf </a:t>
            </a:r>
            <a:r>
              <a:rPr lang="de-DE" b="1" dirty="0"/>
              <a:t>„Folienmaster“ öffnen </a:t>
            </a:r>
            <a:r>
              <a:rPr lang="de-DE" dirty="0"/>
              <a:t>und</a:t>
            </a:r>
            <a:r>
              <a:rPr lang="de-DE" b="1" dirty="0"/>
              <a:t> das aktuelle Foliendesign</a:t>
            </a:r>
            <a:r>
              <a:rPr lang="de-DE" dirty="0"/>
              <a:t> in den eigenen Dokumentenvorlagen </a:t>
            </a:r>
            <a:r>
              <a:rPr lang="de-DE" b="1" dirty="0"/>
              <a:t>speichern</a:t>
            </a:r>
            <a:r>
              <a:rPr lang="de-DE" dirty="0"/>
              <a:t>.</a:t>
            </a:r>
          </a:p>
          <a:p>
            <a:r>
              <a:rPr lang="de-DE" dirty="0"/>
              <a:t>So kann man bei jeder neuen Präsentation auf die TUD-Voreinstellungen zugreifen.</a:t>
            </a:r>
            <a:br>
              <a:rPr lang="de-DE" dirty="0"/>
            </a:br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931" r="1116" b="16534"/>
          <a:stretch/>
        </p:blipFill>
        <p:spPr>
          <a:xfrm>
            <a:off x="6269905" y="3028679"/>
            <a:ext cx="5181360" cy="27979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/>
          <a:srcRect t="2950" r="38479" b="37783"/>
          <a:stretch/>
        </p:blipFill>
        <p:spPr>
          <a:xfrm>
            <a:off x="885191" y="3028679"/>
            <a:ext cx="5175367" cy="28045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6" name="Rechteck 25"/>
          <p:cNvSpPr/>
          <p:nvPr/>
        </p:nvSpPr>
        <p:spPr>
          <a:xfrm>
            <a:off x="1178285" y="3022960"/>
            <a:ext cx="393660" cy="13112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3222" y="5052470"/>
            <a:ext cx="1758642" cy="2266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876542" y="3022960"/>
            <a:ext cx="905202" cy="5578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738012" y="4464731"/>
            <a:ext cx="1260000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63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äsentationsvorlage_TUD_16zu9.potx" id="{31D16C43-CE8A-487C-877F-1CE738588514}" vid="{D0A951CF-2A2A-4137-AC09-300C595B1D6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2018_Praesentationsvorlage_TUD_16zu9</Template>
  <TotalTime>0</TotalTime>
  <Words>1057</Words>
  <Application>Microsoft Office PowerPoint</Application>
  <PresentationFormat>Breitbild</PresentationFormat>
  <Paragraphs>144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Calibri</vt:lpstr>
      <vt:lpstr>Symbol</vt:lpstr>
      <vt:lpstr>Open Sans Semibold</vt:lpstr>
      <vt:lpstr>Open Sans</vt:lpstr>
      <vt:lpstr>Open Sans Extrabold</vt:lpstr>
      <vt:lpstr>Open Sans Light</vt:lpstr>
      <vt:lpstr>Arial</vt:lpstr>
      <vt:lpstr>TUD_2018_16zu9</vt:lpstr>
      <vt:lpstr>Titel der Arbeit Anlass des Vortrags</vt:lpstr>
      <vt:lpstr>Inhalte des Beispielfoliensatzes</vt:lpstr>
      <vt:lpstr>Elemente des Corporate Design</vt:lpstr>
      <vt:lpstr>Logo Nutzungshinweise und Platzierung</vt:lpstr>
      <vt:lpstr>Hausschrift Open Sans</vt:lpstr>
      <vt:lpstr>Farben Grundfarben und Varianten</vt:lpstr>
      <vt:lpstr>Raster für Präsentationsvorlagen</vt:lpstr>
      <vt:lpstr>Vorlagedatei speichern</vt:lpstr>
      <vt:lpstr>Design  speichern </vt:lpstr>
      <vt:lpstr>Masterfolien  anpassen</vt:lpstr>
      <vt:lpstr>Hinweise  zur Arbeit mit der Präsentationsvorlage</vt:lpstr>
      <vt:lpstr>Neue Datei  erstellen </vt:lpstr>
      <vt:lpstr>Arbeiten mit der Präsentationsvorlage </vt:lpstr>
      <vt:lpstr>Texte  über Listenebene formatieren  </vt:lpstr>
      <vt:lpstr>Barrierefrei  kommunizieren</vt:lpstr>
      <vt:lpstr>Weitere Beispielseiten  mit Inhalten der TU Dresden</vt:lpstr>
      <vt:lpstr>Diagramme mehrfarbig</vt:lpstr>
      <vt:lpstr>Infografiken mittels Smartart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Duwe</dc:creator>
  <cp:lastModifiedBy>Schubert, Markus</cp:lastModifiedBy>
  <cp:revision>2</cp:revision>
  <dcterms:created xsi:type="dcterms:W3CDTF">2018-02-14T13:03:37Z</dcterms:created>
  <dcterms:modified xsi:type="dcterms:W3CDTF">2023-05-09T12:49:36Z</dcterms:modified>
</cp:coreProperties>
</file>