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5" r:id="rId1"/>
  </p:sldMasterIdLst>
  <p:handoutMasterIdLst>
    <p:handoutMasterId r:id="rId3"/>
  </p:handoutMasterIdLst>
  <p:sldIdLst>
    <p:sldId id="257" r:id="rId2"/>
  </p:sldIdLst>
  <p:sldSz cx="30275213" cy="42803763"/>
  <p:notesSz cx="6797675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85" userDrawn="1">
          <p15:clr>
            <a:srgbClr val="A4A3A4"/>
          </p15:clr>
        </p15:guide>
        <p15:guide id="2" pos="2301" userDrawn="1">
          <p15:clr>
            <a:srgbClr val="A4A3A4"/>
          </p15:clr>
        </p15:guide>
        <p15:guide id="3" orient="horz" pos="24118" userDrawn="1">
          <p15:clr>
            <a:srgbClr val="A4A3A4"/>
          </p15:clr>
        </p15:guide>
        <p15:guide id="4" pos="4342" userDrawn="1">
          <p15:clr>
            <a:srgbClr val="A4A3A4"/>
          </p15:clr>
        </p15:guide>
        <p15:guide id="5" pos="4841" userDrawn="1">
          <p15:clr>
            <a:srgbClr val="A4A3A4"/>
          </p15:clr>
        </p15:guide>
        <p15:guide id="6" pos="6859" userDrawn="1">
          <p15:clr>
            <a:srgbClr val="A4A3A4"/>
          </p15:clr>
        </p15:guide>
        <p15:guide id="7" pos="7313" userDrawn="1">
          <p15:clr>
            <a:srgbClr val="A4A3A4"/>
          </p15:clr>
        </p15:guide>
        <p15:guide id="8" pos="9331" userDrawn="1">
          <p15:clr>
            <a:srgbClr val="A4A3A4"/>
          </p15:clr>
        </p15:guide>
        <p15:guide id="9" pos="9808" userDrawn="1">
          <p15:clr>
            <a:srgbClr val="A4A3A4"/>
          </p15:clr>
        </p15:guide>
        <p15:guide id="10" pos="11872" userDrawn="1">
          <p15:clr>
            <a:srgbClr val="A4A3A4"/>
          </p15:clr>
        </p15:guide>
        <p15:guide id="11" pos="12302" userDrawn="1">
          <p15:clr>
            <a:srgbClr val="A4A3A4"/>
          </p15:clr>
        </p15:guide>
        <p15:guide id="12" pos="14276" userDrawn="1">
          <p15:clr>
            <a:srgbClr val="A4A3A4"/>
          </p15:clr>
        </p15:guide>
        <p15:guide id="14" pos="16816" userDrawn="1">
          <p15:clr>
            <a:srgbClr val="A4A3A4"/>
          </p15:clr>
        </p15:guide>
        <p15:guide id="15" pos="14775" userDrawn="1">
          <p15:clr>
            <a:srgbClr val="A4A3A4"/>
          </p15:clr>
        </p15:guide>
        <p15:guide id="16" orient="horz" pos="2470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359" autoAdjust="0"/>
    <p:restoredTop sz="94660"/>
  </p:normalViewPr>
  <p:slideViewPr>
    <p:cSldViewPr snapToGrid="0" showGuides="1">
      <p:cViewPr>
        <p:scale>
          <a:sx n="33" d="100"/>
          <a:sy n="33" d="100"/>
        </p:scale>
        <p:origin x="5448" y="-870"/>
      </p:cViewPr>
      <p:guideLst>
        <p:guide orient="horz" pos="3185"/>
        <p:guide pos="2301"/>
        <p:guide orient="horz" pos="24118"/>
        <p:guide pos="4342"/>
        <p:guide pos="4841"/>
        <p:guide pos="6859"/>
        <p:guide pos="7313"/>
        <p:guide pos="9331"/>
        <p:guide pos="9808"/>
        <p:guide pos="11872"/>
        <p:guide pos="12302"/>
        <p:guide pos="14276"/>
        <p:guide pos="16816"/>
        <p:guide pos="14775"/>
        <p:guide orient="horz" pos="2470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88" d="100"/>
          <a:sy n="88" d="100"/>
        </p:scale>
        <p:origin x="3822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Dokumente%20und%20Einstellungen\CVT\Anwendungsdaten\Microsoft\Excel\Mappe1%20(version%201).xlsb" TargetMode="External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5616761159453341"/>
          <c:y val="4.0793287566743143E-2"/>
          <c:w val="0.82100860421972621"/>
          <c:h val="0.73652900039417324"/>
        </c:manualLayout>
      </c:layout>
      <c:lineChart>
        <c:grouping val="standard"/>
        <c:varyColors val="0"/>
        <c:ser>
          <c:idx val="0"/>
          <c:order val="0"/>
          <c:tx>
            <c:v>Messung bei 20 °C und 50 bar</c:v>
          </c:tx>
          <c:cat>
            <c:numRef>
              <c:f>Tabelle1!$A$2:$A$9</c:f>
              <c:numCache>
                <c:formatCode>0</c:formatCode>
                <c:ptCount val="8"/>
                <c:pt idx="0">
                  <c:v>0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</c:numCache>
            </c:numRef>
          </c:cat>
          <c:val>
            <c:numRef>
              <c:f>Tabelle1!$B$2:$B$9</c:f>
              <c:numCache>
                <c:formatCode>General</c:formatCode>
                <c:ptCount val="8"/>
                <c:pt idx="0">
                  <c:v>1.149999999999997</c:v>
                </c:pt>
                <c:pt idx="1">
                  <c:v>1.56</c:v>
                </c:pt>
                <c:pt idx="2">
                  <c:v>1.7800000000000016</c:v>
                </c:pt>
                <c:pt idx="3">
                  <c:v>2</c:v>
                </c:pt>
                <c:pt idx="4">
                  <c:v>2.15</c:v>
                </c:pt>
                <c:pt idx="5">
                  <c:v>2.48</c:v>
                </c:pt>
                <c:pt idx="6">
                  <c:v>2.5099999999999998</c:v>
                </c:pt>
                <c:pt idx="7">
                  <c:v>2.58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21B-4F19-B4EF-CEB18DA0C4C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6016816"/>
        <c:axId val="216013288"/>
      </c:lineChart>
      <c:catAx>
        <c:axId val="21601681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2200"/>
                </a:pPr>
                <a:r>
                  <a:rPr lang="de-DE" sz="2200" dirty="0"/>
                  <a:t>Zeit / s</a:t>
                </a:r>
              </a:p>
            </c:rich>
          </c:tx>
          <c:layout>
            <c:manualLayout>
              <c:xMode val="edge"/>
              <c:yMode val="edge"/>
              <c:x val="0.47438102526902204"/>
              <c:y val="0.91607818879019076"/>
            </c:manualLayout>
          </c:layout>
          <c:overlay val="0"/>
        </c:title>
        <c:numFmt formatCode="0" sourceLinked="1"/>
        <c:majorTickMark val="out"/>
        <c:minorTickMark val="none"/>
        <c:tickLblPos val="nextTo"/>
        <c:spPr>
          <a:ln>
            <a:solidFill>
              <a:srgbClr val="0B2A51"/>
            </a:solidFill>
          </a:ln>
        </c:spPr>
        <c:txPr>
          <a:bodyPr/>
          <a:lstStyle/>
          <a:p>
            <a:pPr>
              <a:defRPr sz="2200"/>
            </a:pPr>
            <a:endParaRPr lang="de-DE"/>
          </a:p>
        </c:txPr>
        <c:crossAx val="216013288"/>
        <c:crosses val="autoZero"/>
        <c:auto val="1"/>
        <c:lblAlgn val="ctr"/>
        <c:lblOffset val="100"/>
        <c:noMultiLvlLbl val="0"/>
      </c:catAx>
      <c:valAx>
        <c:axId val="216013288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2200"/>
                </a:pPr>
                <a:r>
                  <a:rPr lang="en-US" sz="2200" dirty="0"/>
                  <a:t>Wert / -</a:t>
                </a:r>
              </a:p>
            </c:rich>
          </c:tx>
          <c:layout>
            <c:manualLayout>
              <c:xMode val="edge"/>
              <c:yMode val="edge"/>
              <c:x val="1.9008797769387555E-2"/>
              <c:y val="0.24853546533027304"/>
            </c:manualLayout>
          </c:layout>
          <c:overlay val="0"/>
        </c:title>
        <c:numFmt formatCode="General" sourceLinked="0"/>
        <c:majorTickMark val="out"/>
        <c:minorTickMark val="none"/>
        <c:tickLblPos val="nextTo"/>
        <c:spPr>
          <a:ln>
            <a:solidFill>
              <a:srgbClr val="0B2A51"/>
            </a:solidFill>
          </a:ln>
        </c:spPr>
        <c:txPr>
          <a:bodyPr/>
          <a:lstStyle/>
          <a:p>
            <a:pPr>
              <a:defRPr sz="2200"/>
            </a:pPr>
            <a:endParaRPr lang="de-DE"/>
          </a:p>
        </c:txPr>
        <c:crossAx val="216016816"/>
        <c:crosses val="autoZero"/>
        <c:crossBetween val="midCat"/>
        <c:majorUnit val="1"/>
      </c:valAx>
      <c:spPr>
        <a:noFill/>
        <a:ln>
          <a:solidFill>
            <a:srgbClr val="0B2A51"/>
          </a:solidFill>
        </a:ln>
      </c:spPr>
    </c:plotArea>
    <c:legend>
      <c:legendPos val="r"/>
      <c:legendEntry>
        <c:idx val="0"/>
        <c:txPr>
          <a:bodyPr/>
          <a:lstStyle/>
          <a:p>
            <a:pPr>
              <a:defRPr sz="2200"/>
            </a:pPr>
            <a:endParaRPr lang="de-DE"/>
          </a:p>
        </c:txPr>
      </c:legendEntry>
      <c:layout>
        <c:manualLayout>
          <c:xMode val="edge"/>
          <c:yMode val="edge"/>
          <c:x val="0.25251114377654627"/>
          <c:y val="0.54814497819621133"/>
          <c:w val="0.71760765202755594"/>
          <c:h val="0.18054283260359044"/>
        </c:manualLayout>
      </c:layout>
      <c:overlay val="1"/>
      <c:txPr>
        <a:bodyPr/>
        <a:lstStyle/>
        <a:p>
          <a:pPr>
            <a:defRPr sz="2200"/>
          </a:pPr>
          <a:endParaRPr lang="de-DE"/>
        </a:p>
      </c:txPr>
    </c:legend>
    <c:plotVisOnly val="1"/>
    <c:dispBlanksAs val="gap"/>
    <c:showDLblsOverMax val="0"/>
  </c:chart>
  <c:txPr>
    <a:bodyPr/>
    <a:lstStyle/>
    <a:p>
      <a:pPr>
        <a:defRPr sz="1800">
          <a:solidFill>
            <a:srgbClr val="0B2A51"/>
          </a:solidFill>
        </a:defRPr>
      </a:pPr>
      <a:endParaRPr lang="de-DE"/>
    </a:p>
  </c:txPr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68BF04-3A25-4F4D-B052-4A1C9C9CBB4A}" type="datetimeFigureOut">
              <a:rPr lang="de-DE" smtClean="0"/>
              <a:t>09.05.2023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EEA61A-2B7A-4D88-9F89-EA9A53D1DD38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557835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emf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784402" y="7005156"/>
            <a:ext cx="22706410" cy="14902051"/>
          </a:xfrm>
        </p:spPr>
        <p:txBody>
          <a:bodyPr anchor="b"/>
          <a:lstStyle>
            <a:lvl1pPr algn="ctr">
              <a:defRPr sz="14899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3784402" y="22481887"/>
            <a:ext cx="22706410" cy="10334331"/>
          </a:xfrm>
        </p:spPr>
        <p:txBody>
          <a:bodyPr/>
          <a:lstStyle>
            <a:lvl1pPr marL="0" indent="0" algn="ctr">
              <a:buNone/>
              <a:defRPr sz="5960"/>
            </a:lvl1pPr>
            <a:lvl2pPr marL="1135319" indent="0" algn="ctr">
              <a:buNone/>
              <a:defRPr sz="4966"/>
            </a:lvl2pPr>
            <a:lvl3pPr marL="2270638" indent="0" algn="ctr">
              <a:buNone/>
              <a:defRPr sz="4470"/>
            </a:lvl3pPr>
            <a:lvl4pPr marL="3405957" indent="0" algn="ctr">
              <a:buNone/>
              <a:defRPr sz="3973"/>
            </a:lvl4pPr>
            <a:lvl5pPr marL="4541276" indent="0" algn="ctr">
              <a:buNone/>
              <a:defRPr sz="3973"/>
            </a:lvl5pPr>
            <a:lvl6pPr marL="5676595" indent="0" algn="ctr">
              <a:buNone/>
              <a:defRPr sz="3973"/>
            </a:lvl6pPr>
            <a:lvl7pPr marL="6811914" indent="0" algn="ctr">
              <a:buNone/>
              <a:defRPr sz="3973"/>
            </a:lvl7pPr>
            <a:lvl8pPr marL="7947233" indent="0" algn="ctr">
              <a:buNone/>
              <a:defRPr sz="3973"/>
            </a:lvl8pPr>
            <a:lvl9pPr marL="9082552" indent="0" algn="ctr">
              <a:buNone/>
              <a:defRPr sz="3973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C84F8-620C-42A6-B4C4-8B7911F19272}" type="datetimeFigureOut">
              <a:rPr lang="de-DE" smtClean="0"/>
              <a:t>09.05.2023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06BCD-9EEC-4951-BCDC-A3E4E6440129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31694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C84F8-620C-42A6-B4C4-8B7911F19272}" type="datetimeFigureOut">
              <a:rPr lang="de-DE" smtClean="0"/>
              <a:t>09.05.2023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06BCD-9EEC-4951-BCDC-A3E4E6440129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796017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21665699" y="2278904"/>
            <a:ext cx="6528093" cy="36274211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2081421" y="2278904"/>
            <a:ext cx="19205838" cy="36274211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C84F8-620C-42A6-B4C4-8B7911F19272}" type="datetimeFigureOut">
              <a:rPr lang="de-DE" smtClean="0"/>
              <a:t>09.05.2023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06BCD-9EEC-4951-BCDC-A3E4E6440129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654578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uer Kopf + Fu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8"/>
          <p:cNvSpPr>
            <a:spLocks noChangeArrowheads="1"/>
          </p:cNvSpPr>
          <p:nvPr userDrawn="1"/>
        </p:nvSpPr>
        <p:spPr bwMode="auto">
          <a:xfrm>
            <a:off x="0" y="38295263"/>
            <a:ext cx="30338713" cy="4508500"/>
          </a:xfrm>
          <a:prstGeom prst="rect">
            <a:avLst/>
          </a:prstGeom>
          <a:solidFill>
            <a:srgbClr val="0B2A51"/>
          </a:solidFill>
          <a:ln w="25400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B2A5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de-DE" dirty="0"/>
          </a:p>
        </p:txBody>
      </p:sp>
      <p:sp>
        <p:nvSpPr>
          <p:cNvPr id="13" name="Rectangle 9"/>
          <p:cNvSpPr>
            <a:spLocks noChangeArrowheads="1"/>
          </p:cNvSpPr>
          <p:nvPr userDrawn="1"/>
        </p:nvSpPr>
        <p:spPr bwMode="auto">
          <a:xfrm>
            <a:off x="0" y="4319587"/>
            <a:ext cx="30275213" cy="720726"/>
          </a:xfrm>
          <a:prstGeom prst="rect">
            <a:avLst/>
          </a:prstGeom>
          <a:solidFill>
            <a:srgbClr val="0B2A51">
              <a:alpha val="5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B2A5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B2A51"/>
                  </a:outerShdw>
                </a:effectLst>
              </a14:hiddenEffects>
            </a:ext>
          </a:extLst>
        </p:spPr>
        <p:txBody>
          <a:bodyPr vert="horz" wrap="square" lIns="4320000" tIns="0" rIns="432000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alt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" name="Rectangle 14"/>
          <p:cNvSpPr>
            <a:spLocks noChangeArrowheads="1"/>
          </p:cNvSpPr>
          <p:nvPr userDrawn="1"/>
        </p:nvSpPr>
        <p:spPr bwMode="auto">
          <a:xfrm>
            <a:off x="1588" y="1588"/>
            <a:ext cx="30275212" cy="4319587"/>
          </a:xfrm>
          <a:prstGeom prst="rect">
            <a:avLst/>
          </a:prstGeom>
          <a:solidFill>
            <a:srgbClr val="0B2A5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B2A5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B2A51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700" b="0" i="0" u="none" strike="noStrike" cap="none" normalizeH="0" baseline="0" dirty="0">
                <a:ln>
                  <a:noFill/>
                </a:ln>
                <a:solidFill>
                  <a:srgbClr val="0B2A51"/>
                </a:solidFill>
                <a:effectLst/>
                <a:latin typeface="Open Sans" panose="020B0606030504020204" pitchFamily="34" charset="0"/>
              </a:rPr>
              <a:t> </a:t>
            </a:r>
            <a:endParaRPr kumimoji="0" lang="de-DE" alt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3087" name="Picture 15" descr="TUD_Logo_weiss_228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5188" y="1225550"/>
            <a:ext cx="8212137" cy="2382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69B4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B2A5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B2A51"/>
                  </a:outerShdw>
                </a:effectLst>
              </a14:hiddenEffects>
            </a:ext>
          </a:extLst>
        </p:spPr>
      </p:pic>
      <p:sp>
        <p:nvSpPr>
          <p:cNvPr id="20" name="Text Box 5"/>
          <p:cNvSpPr txBox="1">
            <a:spLocks noChangeArrowheads="1"/>
          </p:cNvSpPr>
          <p:nvPr userDrawn="1"/>
        </p:nvSpPr>
        <p:spPr bwMode="auto">
          <a:xfrm>
            <a:off x="11605846" y="39395393"/>
            <a:ext cx="10034953" cy="2586037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69B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B2A5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de-DE" altLang="de-DE" sz="22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Open Sans" panose="020B0606030504020204" pitchFamily="34" charset="0"/>
              </a:rPr>
              <a:t>Kontakt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de-DE" altLang="de-DE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rPr>
              <a:t>Technische Universität Dresden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de-DE" altLang="de-DE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rPr>
              <a:t>Institut für Verfahrenstechnik und Umwelttechnik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de-DE" altLang="de-DE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rPr>
              <a:t>Professur für Chemische Verfahrenstechnik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de-DE" altLang="de-DE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rPr>
              <a:t>Prof. Dr.-Ing. M. Schubert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de-DE" altLang="de-DE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rPr>
              <a:t>Email: cvt@mailbox.tu-dresden.de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de-DE" altLang="de-DE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rPr>
              <a:t>Web: www.cvt.tu-dresden.de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1400"/>
              </a:spcAft>
              <a:buClrTx/>
              <a:buSzTx/>
              <a:buFontTx/>
              <a:buNone/>
              <a:tabLst/>
            </a:pPr>
            <a:endParaRPr kumimoji="0" lang="de-DE" alt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" name="Text Box 10"/>
          <p:cNvSpPr txBox="1">
            <a:spLocks noChangeArrowheads="1"/>
          </p:cNvSpPr>
          <p:nvPr userDrawn="1"/>
        </p:nvSpPr>
        <p:spPr bwMode="auto">
          <a:xfrm>
            <a:off x="3540125" y="39265226"/>
            <a:ext cx="3592195" cy="2586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69B4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B2A5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B2A5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1400"/>
              </a:spcAft>
              <a:buClrTx/>
              <a:buSzTx/>
              <a:buFontTx/>
              <a:buNone/>
              <a:tabLst/>
            </a:pPr>
            <a:r>
              <a:rPr kumimoji="0" lang="de-DE" altLang="de-DE" sz="20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Open Sans" panose="020B0606030504020204" pitchFamily="34" charset="0"/>
              </a:rPr>
              <a:t>Mitglied im Netzwerk von:</a:t>
            </a:r>
            <a:endParaRPr kumimoji="0" lang="de-DE" alt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8" name="Picture 12" descr="DDC-Logo_weiss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0125" y="39728776"/>
            <a:ext cx="3171825" cy="1131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69B4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B2A5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B2A51"/>
                  </a:outerShdw>
                </a:effectLst>
              </a14:hiddenEffects>
            </a:ext>
          </a:extLst>
        </p:spPr>
      </p:pic>
      <p:pic>
        <p:nvPicPr>
          <p:cNvPr id="19" name="Grafik 18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20470760" y="39522912"/>
            <a:ext cx="7273423" cy="20706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693296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3481">
          <p15:clr>
            <a:srgbClr val="FBAE40"/>
          </p15:clr>
        </p15:guide>
        <p15:guide id="2" pos="9535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>
            <a:spLocks noChangeAspect="1" noChangeArrowheads="1"/>
          </p:cNvSpPr>
          <p:nvPr userDrawn="1"/>
        </p:nvSpPr>
        <p:spPr bwMode="auto">
          <a:xfrm>
            <a:off x="-1588" y="4318000"/>
            <a:ext cx="30465713" cy="38484175"/>
          </a:xfrm>
          <a:prstGeom prst="rect">
            <a:avLst/>
          </a:prstGeom>
          <a:solidFill>
            <a:srgbClr val="0B2A5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B2A5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B2A51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700" b="0" i="0" u="none" strike="noStrike" cap="none" normalizeH="0" baseline="0" dirty="0">
                <a:ln>
                  <a:noFill/>
                </a:ln>
                <a:solidFill>
                  <a:srgbClr val="0B2A51"/>
                </a:solidFill>
                <a:effectLst/>
                <a:latin typeface="Open Sans" panose="020B0606030504020204" pitchFamily="34" charset="0"/>
              </a:rPr>
              <a:t> </a:t>
            </a:r>
            <a:endParaRPr kumimoji="0" lang="de-DE" alt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3"/>
          <p:cNvSpPr>
            <a:spLocks noChangeArrowheads="1"/>
          </p:cNvSpPr>
          <p:nvPr userDrawn="1"/>
        </p:nvSpPr>
        <p:spPr bwMode="auto">
          <a:xfrm>
            <a:off x="-1588" y="4318000"/>
            <a:ext cx="30527626" cy="720725"/>
          </a:xfrm>
          <a:prstGeom prst="rect">
            <a:avLst/>
          </a:prstGeom>
          <a:solidFill>
            <a:srgbClr val="FFFFFF">
              <a:alpha val="5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B2A5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B2A51"/>
                  </a:outerShdw>
                </a:effectLst>
              </a14:hiddenEffects>
            </a:ext>
          </a:extLst>
        </p:spPr>
        <p:txBody>
          <a:bodyPr vert="horz" wrap="square" lIns="4320000" tIns="0" rIns="432000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alt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4"/>
          <p:cNvSpPr>
            <a:spLocks noChangeAspect="1" noChangeArrowheads="1"/>
          </p:cNvSpPr>
          <p:nvPr userDrawn="1"/>
        </p:nvSpPr>
        <p:spPr bwMode="auto">
          <a:xfrm>
            <a:off x="-1588" y="-1588"/>
            <a:ext cx="30465713" cy="4319588"/>
          </a:xfrm>
          <a:prstGeom prst="rect">
            <a:avLst/>
          </a:prstGeom>
          <a:solidFill>
            <a:srgbClr val="0B2A5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B2A5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B2A51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700" b="0" i="0" u="none" strike="noStrike" cap="none" normalizeH="0" baseline="0" dirty="0">
                <a:ln>
                  <a:noFill/>
                </a:ln>
                <a:solidFill>
                  <a:srgbClr val="0B2A51"/>
                </a:solidFill>
                <a:effectLst/>
                <a:latin typeface="Open Sans" panose="020B0606030504020204" pitchFamily="34" charset="0"/>
              </a:rPr>
              <a:t> </a:t>
            </a:r>
            <a:endParaRPr kumimoji="0" lang="de-DE" alt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Text Box 5"/>
          <p:cNvSpPr txBox="1">
            <a:spLocks noChangeArrowheads="1"/>
          </p:cNvSpPr>
          <p:nvPr userDrawn="1"/>
        </p:nvSpPr>
        <p:spPr bwMode="auto">
          <a:xfrm>
            <a:off x="3538538" y="39263638"/>
            <a:ext cx="5400000" cy="2586037"/>
          </a:xfrm>
          <a:prstGeom prst="rect">
            <a:avLst/>
          </a:prstGeom>
          <a:noFill/>
          <a:ln w="25400" algn="ctr">
            <a:solidFill>
              <a:schemeClr val="bg1">
                <a:lumMod val="85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69B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B2A5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1400"/>
              </a:spcAft>
              <a:buClrTx/>
              <a:buSzTx/>
              <a:buFontTx/>
              <a:buNone/>
              <a:tabLst/>
            </a:pPr>
            <a:r>
              <a:rPr kumimoji="0" lang="de-DE" altLang="de-DE" sz="20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Open Sans" panose="020B0606030504020204" pitchFamily="34" charset="0"/>
              </a:rPr>
              <a:t>Referenzen:</a:t>
            </a:r>
            <a:endParaRPr kumimoji="0" lang="de-DE" alt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4105" name="Picture 9" descr="TUD_Logo_weiss_228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2013" y="1222375"/>
            <a:ext cx="8212137" cy="2382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69B4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B2A5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B2A51"/>
                  </a:outerShdw>
                </a:effectLst>
              </a14:hiddenEffects>
            </a:ext>
          </a:extLst>
        </p:spPr>
      </p:pic>
      <p:sp>
        <p:nvSpPr>
          <p:cNvPr id="12" name="Rechteck 11"/>
          <p:cNvSpPr>
            <a:spLocks noChangeArrowheads="1"/>
          </p:cNvSpPr>
          <p:nvPr userDrawn="1"/>
        </p:nvSpPr>
        <p:spPr bwMode="auto">
          <a:xfrm>
            <a:off x="21558190" y="39725600"/>
            <a:ext cx="5218113" cy="212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de-DE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6800" b="1" kern="1200">
                <a:solidFill>
                  <a:schemeClr val="bg2"/>
                </a:solidFill>
                <a:latin typeface="Microsoft Sans Serif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31800" indent="25400" algn="l" rtl="0" eaLnBrk="0" fontAlgn="base" hangingPunct="0">
              <a:spcBef>
                <a:spcPct val="0"/>
              </a:spcBef>
              <a:spcAft>
                <a:spcPct val="0"/>
              </a:spcAft>
              <a:defRPr sz="6800" b="1" kern="1200">
                <a:solidFill>
                  <a:schemeClr val="bg2"/>
                </a:solidFill>
                <a:latin typeface="Microsoft Sans Serif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863600" indent="50800" algn="l" rtl="0" eaLnBrk="0" fontAlgn="base" hangingPunct="0">
              <a:spcBef>
                <a:spcPct val="0"/>
              </a:spcBef>
              <a:spcAft>
                <a:spcPct val="0"/>
              </a:spcAft>
              <a:defRPr sz="6800" b="1" kern="1200">
                <a:solidFill>
                  <a:schemeClr val="bg2"/>
                </a:solidFill>
                <a:latin typeface="Microsoft Sans Serif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296988" indent="74613" algn="l" rtl="0" eaLnBrk="0" fontAlgn="base" hangingPunct="0">
              <a:spcBef>
                <a:spcPct val="0"/>
              </a:spcBef>
              <a:spcAft>
                <a:spcPct val="0"/>
              </a:spcAft>
              <a:defRPr sz="6800" b="1" kern="1200">
                <a:solidFill>
                  <a:schemeClr val="bg2"/>
                </a:solidFill>
                <a:latin typeface="Microsoft Sans Serif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728788" indent="100013" algn="l" rtl="0" eaLnBrk="0" fontAlgn="base" hangingPunct="0">
              <a:spcBef>
                <a:spcPct val="0"/>
              </a:spcBef>
              <a:spcAft>
                <a:spcPct val="0"/>
              </a:spcAft>
              <a:defRPr sz="6800" b="1" kern="1200">
                <a:solidFill>
                  <a:schemeClr val="bg2"/>
                </a:solidFill>
                <a:latin typeface="Microsoft Sans Serif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sz="6800" b="1" kern="1200">
                <a:solidFill>
                  <a:schemeClr val="bg2"/>
                </a:solidFill>
                <a:latin typeface="Microsoft Sans Serif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sz="6800" b="1" kern="1200">
                <a:solidFill>
                  <a:schemeClr val="bg2"/>
                </a:solidFill>
                <a:latin typeface="Microsoft Sans Serif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sz="6800" b="1" kern="1200">
                <a:solidFill>
                  <a:schemeClr val="bg2"/>
                </a:solidFill>
                <a:latin typeface="Microsoft Sans Serif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sz="6800" b="1" kern="1200">
                <a:solidFill>
                  <a:schemeClr val="bg2"/>
                </a:solidFill>
                <a:latin typeface="Microsoft Sans Serif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sz="4400" dirty="0">
                <a:solidFill>
                  <a:schemeClr val="bg1"/>
                </a:solidFill>
                <a:latin typeface="Arial" panose="020B0604020202020204" pitchFamily="34" charset="0"/>
              </a:rPr>
              <a:t>CHEMISCHE</a:t>
            </a:r>
          </a:p>
          <a:p>
            <a:pPr eaLnBrk="1" hangingPunct="1"/>
            <a:r>
              <a:rPr lang="de-DE" altLang="de-DE" sz="4400" dirty="0">
                <a:solidFill>
                  <a:schemeClr val="bg1"/>
                </a:solidFill>
                <a:latin typeface="Arial" panose="020B0604020202020204" pitchFamily="34" charset="0"/>
              </a:rPr>
              <a:t>VERFAHRENS-</a:t>
            </a:r>
          </a:p>
          <a:p>
            <a:pPr eaLnBrk="1" hangingPunct="1"/>
            <a:r>
              <a:rPr lang="de-DE" altLang="de-DE" sz="4400" dirty="0">
                <a:solidFill>
                  <a:schemeClr val="bg1"/>
                </a:solidFill>
                <a:latin typeface="Arial" panose="020B0604020202020204" pitchFamily="34" charset="0"/>
              </a:rPr>
              <a:t>TECHNIK</a:t>
            </a:r>
          </a:p>
        </p:txBody>
      </p:sp>
      <p:pic>
        <p:nvPicPr>
          <p:cNvPr id="14" name="Picture 2718" descr="CVT_gross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44440" y="39706550"/>
            <a:ext cx="2286000" cy="2116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Text Box 5"/>
          <p:cNvSpPr txBox="1">
            <a:spLocks noChangeArrowheads="1"/>
          </p:cNvSpPr>
          <p:nvPr userDrawn="1"/>
        </p:nvSpPr>
        <p:spPr bwMode="auto">
          <a:xfrm>
            <a:off x="9529030" y="39263638"/>
            <a:ext cx="5400000" cy="2586037"/>
          </a:xfrm>
          <a:prstGeom prst="rect">
            <a:avLst/>
          </a:prstGeom>
          <a:noFill/>
          <a:ln w="25400" algn="ctr">
            <a:solidFill>
              <a:schemeClr val="bg1">
                <a:lumMod val="85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69B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B2A5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1400"/>
              </a:spcAft>
              <a:buClrTx/>
              <a:buSzTx/>
              <a:buFontTx/>
              <a:buNone/>
              <a:tabLst/>
            </a:pPr>
            <a:r>
              <a:rPr kumimoji="0" lang="de-DE" altLang="de-DE" sz="20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Open Sans" panose="020B0606030504020204" pitchFamily="34" charset="0"/>
              </a:rPr>
              <a:t>Referenzen:</a:t>
            </a:r>
            <a:endParaRPr kumimoji="0" lang="de-DE" alt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" name="Text Box 5"/>
          <p:cNvSpPr txBox="1">
            <a:spLocks noChangeArrowheads="1"/>
          </p:cNvSpPr>
          <p:nvPr userDrawn="1"/>
        </p:nvSpPr>
        <p:spPr bwMode="auto">
          <a:xfrm>
            <a:off x="15519522" y="39263638"/>
            <a:ext cx="5400000" cy="2586037"/>
          </a:xfrm>
          <a:prstGeom prst="rect">
            <a:avLst/>
          </a:prstGeom>
          <a:noFill/>
          <a:ln w="25400" algn="ctr">
            <a:solidFill>
              <a:schemeClr val="bg1">
                <a:lumMod val="85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69B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B2A5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1400"/>
              </a:spcAft>
              <a:buClrTx/>
              <a:buSzTx/>
              <a:buFontTx/>
              <a:buNone/>
              <a:tabLst/>
            </a:pPr>
            <a:r>
              <a:rPr kumimoji="0" lang="de-DE" altLang="de-DE" sz="20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Open Sans" panose="020B0606030504020204" pitchFamily="34" charset="0"/>
              </a:rPr>
              <a:t>Referenzen:</a:t>
            </a:r>
            <a:endParaRPr kumimoji="0" lang="de-DE" alt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96774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C84F8-620C-42A6-B4C4-8B7911F19272}" type="datetimeFigureOut">
              <a:rPr lang="de-DE" smtClean="0"/>
              <a:t>09.05.2023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06BCD-9EEC-4951-BCDC-A3E4E6440129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834950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065653" y="10671222"/>
            <a:ext cx="26112371" cy="17805173"/>
          </a:xfrm>
        </p:spPr>
        <p:txBody>
          <a:bodyPr anchor="b"/>
          <a:lstStyle>
            <a:lvl1pPr>
              <a:defRPr sz="14899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2065653" y="28644839"/>
            <a:ext cx="26112371" cy="9363320"/>
          </a:xfrm>
        </p:spPr>
        <p:txBody>
          <a:bodyPr/>
          <a:lstStyle>
            <a:lvl1pPr marL="0" indent="0">
              <a:buNone/>
              <a:defRPr sz="5960">
                <a:solidFill>
                  <a:schemeClr val="tx1">
                    <a:tint val="75000"/>
                  </a:schemeClr>
                </a:solidFill>
              </a:defRPr>
            </a:lvl1pPr>
            <a:lvl2pPr marL="1135319" indent="0">
              <a:buNone/>
              <a:defRPr sz="4966">
                <a:solidFill>
                  <a:schemeClr val="tx1">
                    <a:tint val="75000"/>
                  </a:schemeClr>
                </a:solidFill>
              </a:defRPr>
            </a:lvl2pPr>
            <a:lvl3pPr marL="2270638" indent="0">
              <a:buNone/>
              <a:defRPr sz="4470">
                <a:solidFill>
                  <a:schemeClr val="tx1">
                    <a:tint val="75000"/>
                  </a:schemeClr>
                </a:solidFill>
              </a:defRPr>
            </a:lvl3pPr>
            <a:lvl4pPr marL="3405957" indent="0">
              <a:buNone/>
              <a:defRPr sz="3973">
                <a:solidFill>
                  <a:schemeClr val="tx1">
                    <a:tint val="75000"/>
                  </a:schemeClr>
                </a:solidFill>
              </a:defRPr>
            </a:lvl4pPr>
            <a:lvl5pPr marL="4541276" indent="0">
              <a:buNone/>
              <a:defRPr sz="3973">
                <a:solidFill>
                  <a:schemeClr val="tx1">
                    <a:tint val="75000"/>
                  </a:schemeClr>
                </a:solidFill>
              </a:defRPr>
            </a:lvl5pPr>
            <a:lvl6pPr marL="5676595" indent="0">
              <a:buNone/>
              <a:defRPr sz="3973">
                <a:solidFill>
                  <a:schemeClr val="tx1">
                    <a:tint val="75000"/>
                  </a:schemeClr>
                </a:solidFill>
              </a:defRPr>
            </a:lvl6pPr>
            <a:lvl7pPr marL="6811914" indent="0">
              <a:buNone/>
              <a:defRPr sz="3973">
                <a:solidFill>
                  <a:schemeClr val="tx1">
                    <a:tint val="75000"/>
                  </a:schemeClr>
                </a:solidFill>
              </a:defRPr>
            </a:lvl7pPr>
            <a:lvl8pPr marL="7947233" indent="0">
              <a:buNone/>
              <a:defRPr sz="3973">
                <a:solidFill>
                  <a:schemeClr val="tx1">
                    <a:tint val="75000"/>
                  </a:schemeClr>
                </a:solidFill>
              </a:defRPr>
            </a:lvl8pPr>
            <a:lvl9pPr marL="9082552" indent="0">
              <a:buNone/>
              <a:defRPr sz="397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C84F8-620C-42A6-B4C4-8B7911F19272}" type="datetimeFigureOut">
              <a:rPr lang="de-DE" smtClean="0"/>
              <a:t>09.05.2023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06BCD-9EEC-4951-BCDC-A3E4E6440129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700117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2081421" y="11394520"/>
            <a:ext cx="12866966" cy="27158594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15326826" y="11394520"/>
            <a:ext cx="12866966" cy="27158594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C84F8-620C-42A6-B4C4-8B7911F19272}" type="datetimeFigureOut">
              <a:rPr lang="de-DE" smtClean="0"/>
              <a:t>09.05.2023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06BCD-9EEC-4951-BCDC-A3E4E6440129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437394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085364" y="2278907"/>
            <a:ext cx="26112371" cy="8273416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2085365" y="10492870"/>
            <a:ext cx="12807833" cy="5142393"/>
          </a:xfrm>
        </p:spPr>
        <p:txBody>
          <a:bodyPr anchor="b"/>
          <a:lstStyle>
            <a:lvl1pPr marL="0" indent="0">
              <a:buNone/>
              <a:defRPr sz="5960" b="1"/>
            </a:lvl1pPr>
            <a:lvl2pPr marL="1135319" indent="0">
              <a:buNone/>
              <a:defRPr sz="4966" b="1"/>
            </a:lvl2pPr>
            <a:lvl3pPr marL="2270638" indent="0">
              <a:buNone/>
              <a:defRPr sz="4470" b="1"/>
            </a:lvl3pPr>
            <a:lvl4pPr marL="3405957" indent="0">
              <a:buNone/>
              <a:defRPr sz="3973" b="1"/>
            </a:lvl4pPr>
            <a:lvl5pPr marL="4541276" indent="0">
              <a:buNone/>
              <a:defRPr sz="3973" b="1"/>
            </a:lvl5pPr>
            <a:lvl6pPr marL="5676595" indent="0">
              <a:buNone/>
              <a:defRPr sz="3973" b="1"/>
            </a:lvl6pPr>
            <a:lvl7pPr marL="6811914" indent="0">
              <a:buNone/>
              <a:defRPr sz="3973" b="1"/>
            </a:lvl7pPr>
            <a:lvl8pPr marL="7947233" indent="0">
              <a:buNone/>
              <a:defRPr sz="3973" b="1"/>
            </a:lvl8pPr>
            <a:lvl9pPr marL="9082552" indent="0">
              <a:buNone/>
              <a:defRPr sz="3973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2085365" y="15635264"/>
            <a:ext cx="12807833" cy="22997117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15326827" y="10492870"/>
            <a:ext cx="12870909" cy="5142393"/>
          </a:xfrm>
        </p:spPr>
        <p:txBody>
          <a:bodyPr anchor="b"/>
          <a:lstStyle>
            <a:lvl1pPr marL="0" indent="0">
              <a:buNone/>
              <a:defRPr sz="5960" b="1"/>
            </a:lvl1pPr>
            <a:lvl2pPr marL="1135319" indent="0">
              <a:buNone/>
              <a:defRPr sz="4966" b="1"/>
            </a:lvl2pPr>
            <a:lvl3pPr marL="2270638" indent="0">
              <a:buNone/>
              <a:defRPr sz="4470" b="1"/>
            </a:lvl3pPr>
            <a:lvl4pPr marL="3405957" indent="0">
              <a:buNone/>
              <a:defRPr sz="3973" b="1"/>
            </a:lvl4pPr>
            <a:lvl5pPr marL="4541276" indent="0">
              <a:buNone/>
              <a:defRPr sz="3973" b="1"/>
            </a:lvl5pPr>
            <a:lvl6pPr marL="5676595" indent="0">
              <a:buNone/>
              <a:defRPr sz="3973" b="1"/>
            </a:lvl6pPr>
            <a:lvl7pPr marL="6811914" indent="0">
              <a:buNone/>
              <a:defRPr sz="3973" b="1"/>
            </a:lvl7pPr>
            <a:lvl8pPr marL="7947233" indent="0">
              <a:buNone/>
              <a:defRPr sz="3973" b="1"/>
            </a:lvl8pPr>
            <a:lvl9pPr marL="9082552" indent="0">
              <a:buNone/>
              <a:defRPr sz="3973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15326827" y="15635264"/>
            <a:ext cx="12870909" cy="22997117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C84F8-620C-42A6-B4C4-8B7911F19272}" type="datetimeFigureOut">
              <a:rPr lang="de-DE" smtClean="0"/>
              <a:t>09.05.2023</a:t>
            </a:fld>
            <a:endParaRPr lang="de-DE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06BCD-9EEC-4951-BCDC-A3E4E6440129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484404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C84F8-620C-42A6-B4C4-8B7911F19272}" type="datetimeFigureOut">
              <a:rPr lang="de-DE" smtClean="0"/>
              <a:t>09.05.2023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06BCD-9EEC-4951-BCDC-A3E4E6440129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28248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C84F8-620C-42A6-B4C4-8B7911F19272}" type="datetimeFigureOut">
              <a:rPr lang="de-DE" smtClean="0"/>
              <a:t>09.05.2023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06BCD-9EEC-4951-BCDC-A3E4E6440129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290976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085366" y="2853584"/>
            <a:ext cx="9764543" cy="9987545"/>
          </a:xfrm>
        </p:spPr>
        <p:txBody>
          <a:bodyPr anchor="b"/>
          <a:lstStyle>
            <a:lvl1pPr>
              <a:defRPr sz="7946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2870909" y="6162952"/>
            <a:ext cx="15326827" cy="30418415"/>
          </a:xfrm>
        </p:spPr>
        <p:txBody>
          <a:bodyPr/>
          <a:lstStyle>
            <a:lvl1pPr>
              <a:defRPr sz="7946"/>
            </a:lvl1pPr>
            <a:lvl2pPr>
              <a:defRPr sz="6953"/>
            </a:lvl2pPr>
            <a:lvl3pPr>
              <a:defRPr sz="5960"/>
            </a:lvl3pPr>
            <a:lvl4pPr>
              <a:defRPr sz="4966"/>
            </a:lvl4pPr>
            <a:lvl5pPr>
              <a:defRPr sz="4966"/>
            </a:lvl5pPr>
            <a:lvl6pPr>
              <a:defRPr sz="4966"/>
            </a:lvl6pPr>
            <a:lvl7pPr>
              <a:defRPr sz="4966"/>
            </a:lvl7pPr>
            <a:lvl8pPr>
              <a:defRPr sz="4966"/>
            </a:lvl8pPr>
            <a:lvl9pPr>
              <a:defRPr sz="4966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085366" y="12841129"/>
            <a:ext cx="9764543" cy="23789780"/>
          </a:xfrm>
        </p:spPr>
        <p:txBody>
          <a:bodyPr/>
          <a:lstStyle>
            <a:lvl1pPr marL="0" indent="0">
              <a:buNone/>
              <a:defRPr sz="3973"/>
            </a:lvl1pPr>
            <a:lvl2pPr marL="1135319" indent="0">
              <a:buNone/>
              <a:defRPr sz="3476"/>
            </a:lvl2pPr>
            <a:lvl3pPr marL="2270638" indent="0">
              <a:buNone/>
              <a:defRPr sz="2980"/>
            </a:lvl3pPr>
            <a:lvl4pPr marL="3405957" indent="0">
              <a:buNone/>
              <a:defRPr sz="2483"/>
            </a:lvl4pPr>
            <a:lvl5pPr marL="4541276" indent="0">
              <a:buNone/>
              <a:defRPr sz="2483"/>
            </a:lvl5pPr>
            <a:lvl6pPr marL="5676595" indent="0">
              <a:buNone/>
              <a:defRPr sz="2483"/>
            </a:lvl6pPr>
            <a:lvl7pPr marL="6811914" indent="0">
              <a:buNone/>
              <a:defRPr sz="2483"/>
            </a:lvl7pPr>
            <a:lvl8pPr marL="7947233" indent="0">
              <a:buNone/>
              <a:defRPr sz="2483"/>
            </a:lvl8pPr>
            <a:lvl9pPr marL="9082552" indent="0">
              <a:buNone/>
              <a:defRPr sz="2483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C84F8-620C-42A6-B4C4-8B7911F19272}" type="datetimeFigureOut">
              <a:rPr lang="de-DE" smtClean="0"/>
              <a:t>09.05.2023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06BCD-9EEC-4951-BCDC-A3E4E6440129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585964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085366" y="2853584"/>
            <a:ext cx="9764543" cy="9987545"/>
          </a:xfrm>
        </p:spPr>
        <p:txBody>
          <a:bodyPr anchor="b"/>
          <a:lstStyle>
            <a:lvl1pPr>
              <a:defRPr sz="7946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2870909" y="6162952"/>
            <a:ext cx="15326827" cy="30418415"/>
          </a:xfrm>
        </p:spPr>
        <p:txBody>
          <a:bodyPr/>
          <a:lstStyle>
            <a:lvl1pPr marL="0" indent="0">
              <a:buNone/>
              <a:defRPr sz="7946"/>
            </a:lvl1pPr>
            <a:lvl2pPr marL="1135319" indent="0">
              <a:buNone/>
              <a:defRPr sz="6953"/>
            </a:lvl2pPr>
            <a:lvl3pPr marL="2270638" indent="0">
              <a:buNone/>
              <a:defRPr sz="5960"/>
            </a:lvl3pPr>
            <a:lvl4pPr marL="3405957" indent="0">
              <a:buNone/>
              <a:defRPr sz="4966"/>
            </a:lvl4pPr>
            <a:lvl5pPr marL="4541276" indent="0">
              <a:buNone/>
              <a:defRPr sz="4966"/>
            </a:lvl5pPr>
            <a:lvl6pPr marL="5676595" indent="0">
              <a:buNone/>
              <a:defRPr sz="4966"/>
            </a:lvl6pPr>
            <a:lvl7pPr marL="6811914" indent="0">
              <a:buNone/>
              <a:defRPr sz="4966"/>
            </a:lvl7pPr>
            <a:lvl8pPr marL="7947233" indent="0">
              <a:buNone/>
              <a:defRPr sz="4966"/>
            </a:lvl8pPr>
            <a:lvl9pPr marL="9082552" indent="0">
              <a:buNone/>
              <a:defRPr sz="4966"/>
            </a:lvl9pPr>
          </a:lstStyle>
          <a:p>
            <a:r>
              <a:rPr lang="de-DE" dirty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085366" y="12841129"/>
            <a:ext cx="9764543" cy="23789780"/>
          </a:xfrm>
        </p:spPr>
        <p:txBody>
          <a:bodyPr/>
          <a:lstStyle>
            <a:lvl1pPr marL="0" indent="0">
              <a:buNone/>
              <a:defRPr sz="3973"/>
            </a:lvl1pPr>
            <a:lvl2pPr marL="1135319" indent="0">
              <a:buNone/>
              <a:defRPr sz="3476"/>
            </a:lvl2pPr>
            <a:lvl3pPr marL="2270638" indent="0">
              <a:buNone/>
              <a:defRPr sz="2980"/>
            </a:lvl3pPr>
            <a:lvl4pPr marL="3405957" indent="0">
              <a:buNone/>
              <a:defRPr sz="2483"/>
            </a:lvl4pPr>
            <a:lvl5pPr marL="4541276" indent="0">
              <a:buNone/>
              <a:defRPr sz="2483"/>
            </a:lvl5pPr>
            <a:lvl6pPr marL="5676595" indent="0">
              <a:buNone/>
              <a:defRPr sz="2483"/>
            </a:lvl6pPr>
            <a:lvl7pPr marL="6811914" indent="0">
              <a:buNone/>
              <a:defRPr sz="2483"/>
            </a:lvl7pPr>
            <a:lvl8pPr marL="7947233" indent="0">
              <a:buNone/>
              <a:defRPr sz="2483"/>
            </a:lvl8pPr>
            <a:lvl9pPr marL="9082552" indent="0">
              <a:buNone/>
              <a:defRPr sz="2483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C84F8-620C-42A6-B4C4-8B7911F19272}" type="datetimeFigureOut">
              <a:rPr lang="de-DE" smtClean="0"/>
              <a:t>09.05.2023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06BCD-9EEC-4951-BCDC-A3E4E6440129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556549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2081421" y="2278907"/>
            <a:ext cx="26112371" cy="82734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2081421" y="11394520"/>
            <a:ext cx="26112371" cy="271585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2081421" y="39672750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9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6C84F8-620C-42A6-B4C4-8B7911F19272}" type="datetimeFigureOut">
              <a:rPr lang="de-DE" smtClean="0"/>
              <a:t>09.05.2023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0028665" y="39672750"/>
            <a:ext cx="10217884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9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21381869" y="39672750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9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B06BCD-9EEC-4951-BCDC-A3E4E6440129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821752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  <p:sldLayoutId id="2147483678" r:id="rId12"/>
    <p:sldLayoutId id="2147483663" r:id="rId13"/>
  </p:sldLayoutIdLst>
  <p:txStyles>
    <p:titleStyle>
      <a:lvl1pPr algn="l" defTabSz="2270638" rtl="0" eaLnBrk="1" latinLnBrk="0" hangingPunct="1">
        <a:lnSpc>
          <a:spcPct val="90000"/>
        </a:lnSpc>
        <a:spcBef>
          <a:spcPct val="0"/>
        </a:spcBef>
        <a:buNone/>
        <a:defRPr sz="1092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67660" indent="-567660" algn="l" defTabSz="2270638" rtl="0" eaLnBrk="1" latinLnBrk="0" hangingPunct="1">
        <a:lnSpc>
          <a:spcPct val="90000"/>
        </a:lnSpc>
        <a:spcBef>
          <a:spcPts val="2483"/>
        </a:spcBef>
        <a:buFont typeface="Arial" panose="020B0604020202020204" pitchFamily="34" charset="0"/>
        <a:buChar char="•"/>
        <a:defRPr sz="6953" kern="1200">
          <a:solidFill>
            <a:schemeClr val="tx1"/>
          </a:solidFill>
          <a:latin typeface="+mn-lt"/>
          <a:ea typeface="+mn-ea"/>
          <a:cs typeface="+mn-cs"/>
        </a:defRPr>
      </a:lvl1pPr>
      <a:lvl2pPr marL="1702979" indent="-567660" algn="l" defTabSz="2270638" rtl="0" eaLnBrk="1" latinLnBrk="0" hangingPunct="1">
        <a:lnSpc>
          <a:spcPct val="90000"/>
        </a:lnSpc>
        <a:spcBef>
          <a:spcPts val="1242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2pPr>
      <a:lvl3pPr marL="2838298" indent="-567660" algn="l" defTabSz="2270638" rtl="0" eaLnBrk="1" latinLnBrk="0" hangingPunct="1">
        <a:lnSpc>
          <a:spcPct val="90000"/>
        </a:lnSpc>
        <a:spcBef>
          <a:spcPts val="1242"/>
        </a:spcBef>
        <a:buFont typeface="Arial" panose="020B0604020202020204" pitchFamily="34" charset="0"/>
        <a:buChar char="•"/>
        <a:defRPr sz="4966" kern="1200">
          <a:solidFill>
            <a:schemeClr val="tx1"/>
          </a:solidFill>
          <a:latin typeface="+mn-lt"/>
          <a:ea typeface="+mn-ea"/>
          <a:cs typeface="+mn-cs"/>
        </a:defRPr>
      </a:lvl3pPr>
      <a:lvl4pPr marL="3973617" indent="-567660" algn="l" defTabSz="2270638" rtl="0" eaLnBrk="1" latinLnBrk="0" hangingPunct="1">
        <a:lnSpc>
          <a:spcPct val="90000"/>
        </a:lnSpc>
        <a:spcBef>
          <a:spcPts val="1242"/>
        </a:spcBef>
        <a:buFont typeface="Arial" panose="020B0604020202020204" pitchFamily="34" charset="0"/>
        <a:buChar char="•"/>
        <a:defRPr sz="4470" kern="1200">
          <a:solidFill>
            <a:schemeClr val="tx1"/>
          </a:solidFill>
          <a:latin typeface="+mn-lt"/>
          <a:ea typeface="+mn-ea"/>
          <a:cs typeface="+mn-cs"/>
        </a:defRPr>
      </a:lvl4pPr>
      <a:lvl5pPr marL="5108936" indent="-567660" algn="l" defTabSz="2270638" rtl="0" eaLnBrk="1" latinLnBrk="0" hangingPunct="1">
        <a:lnSpc>
          <a:spcPct val="90000"/>
        </a:lnSpc>
        <a:spcBef>
          <a:spcPts val="1242"/>
        </a:spcBef>
        <a:buFont typeface="Arial" panose="020B0604020202020204" pitchFamily="34" charset="0"/>
        <a:buChar char="•"/>
        <a:defRPr sz="4470" kern="1200">
          <a:solidFill>
            <a:schemeClr val="tx1"/>
          </a:solidFill>
          <a:latin typeface="+mn-lt"/>
          <a:ea typeface="+mn-ea"/>
          <a:cs typeface="+mn-cs"/>
        </a:defRPr>
      </a:lvl5pPr>
      <a:lvl6pPr marL="6244255" indent="-567660" algn="l" defTabSz="2270638" rtl="0" eaLnBrk="1" latinLnBrk="0" hangingPunct="1">
        <a:lnSpc>
          <a:spcPct val="90000"/>
        </a:lnSpc>
        <a:spcBef>
          <a:spcPts val="1242"/>
        </a:spcBef>
        <a:buFont typeface="Arial" panose="020B0604020202020204" pitchFamily="34" charset="0"/>
        <a:buChar char="•"/>
        <a:defRPr sz="4470" kern="1200">
          <a:solidFill>
            <a:schemeClr val="tx1"/>
          </a:solidFill>
          <a:latin typeface="+mn-lt"/>
          <a:ea typeface="+mn-ea"/>
          <a:cs typeface="+mn-cs"/>
        </a:defRPr>
      </a:lvl6pPr>
      <a:lvl7pPr marL="7379574" indent="-567660" algn="l" defTabSz="2270638" rtl="0" eaLnBrk="1" latinLnBrk="0" hangingPunct="1">
        <a:lnSpc>
          <a:spcPct val="90000"/>
        </a:lnSpc>
        <a:spcBef>
          <a:spcPts val="1242"/>
        </a:spcBef>
        <a:buFont typeface="Arial" panose="020B0604020202020204" pitchFamily="34" charset="0"/>
        <a:buChar char="•"/>
        <a:defRPr sz="4470" kern="1200">
          <a:solidFill>
            <a:schemeClr val="tx1"/>
          </a:solidFill>
          <a:latin typeface="+mn-lt"/>
          <a:ea typeface="+mn-ea"/>
          <a:cs typeface="+mn-cs"/>
        </a:defRPr>
      </a:lvl7pPr>
      <a:lvl8pPr marL="8514893" indent="-567660" algn="l" defTabSz="2270638" rtl="0" eaLnBrk="1" latinLnBrk="0" hangingPunct="1">
        <a:lnSpc>
          <a:spcPct val="90000"/>
        </a:lnSpc>
        <a:spcBef>
          <a:spcPts val="1242"/>
        </a:spcBef>
        <a:buFont typeface="Arial" panose="020B0604020202020204" pitchFamily="34" charset="0"/>
        <a:buChar char="•"/>
        <a:defRPr sz="4470" kern="1200">
          <a:solidFill>
            <a:schemeClr val="tx1"/>
          </a:solidFill>
          <a:latin typeface="+mn-lt"/>
          <a:ea typeface="+mn-ea"/>
          <a:cs typeface="+mn-cs"/>
        </a:defRPr>
      </a:lvl8pPr>
      <a:lvl9pPr marL="9650212" indent="-567660" algn="l" defTabSz="2270638" rtl="0" eaLnBrk="1" latinLnBrk="0" hangingPunct="1">
        <a:lnSpc>
          <a:spcPct val="90000"/>
        </a:lnSpc>
        <a:spcBef>
          <a:spcPts val="1242"/>
        </a:spcBef>
        <a:buFont typeface="Arial" panose="020B0604020202020204" pitchFamily="34" charset="0"/>
        <a:buChar char="•"/>
        <a:defRPr sz="447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2270638" rtl="0" eaLnBrk="1" latinLnBrk="0" hangingPunct="1">
        <a:defRPr sz="4470" kern="1200">
          <a:solidFill>
            <a:schemeClr val="tx1"/>
          </a:solidFill>
          <a:latin typeface="+mn-lt"/>
          <a:ea typeface="+mn-ea"/>
          <a:cs typeface="+mn-cs"/>
        </a:defRPr>
      </a:lvl1pPr>
      <a:lvl2pPr marL="1135319" algn="l" defTabSz="2270638" rtl="0" eaLnBrk="1" latinLnBrk="0" hangingPunct="1">
        <a:defRPr sz="4470" kern="1200">
          <a:solidFill>
            <a:schemeClr val="tx1"/>
          </a:solidFill>
          <a:latin typeface="+mn-lt"/>
          <a:ea typeface="+mn-ea"/>
          <a:cs typeface="+mn-cs"/>
        </a:defRPr>
      </a:lvl2pPr>
      <a:lvl3pPr marL="2270638" algn="l" defTabSz="2270638" rtl="0" eaLnBrk="1" latinLnBrk="0" hangingPunct="1">
        <a:defRPr sz="4470" kern="1200">
          <a:solidFill>
            <a:schemeClr val="tx1"/>
          </a:solidFill>
          <a:latin typeface="+mn-lt"/>
          <a:ea typeface="+mn-ea"/>
          <a:cs typeface="+mn-cs"/>
        </a:defRPr>
      </a:lvl3pPr>
      <a:lvl4pPr marL="3405957" algn="l" defTabSz="2270638" rtl="0" eaLnBrk="1" latinLnBrk="0" hangingPunct="1">
        <a:defRPr sz="4470" kern="1200">
          <a:solidFill>
            <a:schemeClr val="tx1"/>
          </a:solidFill>
          <a:latin typeface="+mn-lt"/>
          <a:ea typeface="+mn-ea"/>
          <a:cs typeface="+mn-cs"/>
        </a:defRPr>
      </a:lvl4pPr>
      <a:lvl5pPr marL="4541276" algn="l" defTabSz="2270638" rtl="0" eaLnBrk="1" latinLnBrk="0" hangingPunct="1">
        <a:defRPr sz="4470" kern="1200">
          <a:solidFill>
            <a:schemeClr val="tx1"/>
          </a:solidFill>
          <a:latin typeface="+mn-lt"/>
          <a:ea typeface="+mn-ea"/>
          <a:cs typeface="+mn-cs"/>
        </a:defRPr>
      </a:lvl5pPr>
      <a:lvl6pPr marL="5676595" algn="l" defTabSz="2270638" rtl="0" eaLnBrk="1" latinLnBrk="0" hangingPunct="1">
        <a:defRPr sz="4470" kern="1200">
          <a:solidFill>
            <a:schemeClr val="tx1"/>
          </a:solidFill>
          <a:latin typeface="+mn-lt"/>
          <a:ea typeface="+mn-ea"/>
          <a:cs typeface="+mn-cs"/>
        </a:defRPr>
      </a:lvl6pPr>
      <a:lvl7pPr marL="6811914" algn="l" defTabSz="2270638" rtl="0" eaLnBrk="1" latinLnBrk="0" hangingPunct="1">
        <a:defRPr sz="4470" kern="1200">
          <a:solidFill>
            <a:schemeClr val="tx1"/>
          </a:solidFill>
          <a:latin typeface="+mn-lt"/>
          <a:ea typeface="+mn-ea"/>
          <a:cs typeface="+mn-cs"/>
        </a:defRPr>
      </a:lvl7pPr>
      <a:lvl8pPr marL="7947233" algn="l" defTabSz="2270638" rtl="0" eaLnBrk="1" latinLnBrk="0" hangingPunct="1">
        <a:defRPr sz="4470" kern="1200">
          <a:solidFill>
            <a:schemeClr val="tx1"/>
          </a:solidFill>
          <a:latin typeface="+mn-lt"/>
          <a:ea typeface="+mn-ea"/>
          <a:cs typeface="+mn-cs"/>
        </a:defRPr>
      </a:lvl8pPr>
      <a:lvl9pPr marL="9082552" algn="l" defTabSz="2270638" rtl="0" eaLnBrk="1" latinLnBrk="0" hangingPunct="1">
        <a:defRPr sz="447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3437606" y="5860565"/>
            <a:ext cx="23075900" cy="2794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69B4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B2A5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B2A5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ts val="1600"/>
              </a:spcAft>
            </a:pPr>
            <a:r>
              <a:rPr lang="en-US" altLang="de-DE" sz="8300" b="1" dirty="0" err="1">
                <a:solidFill>
                  <a:srgbClr val="002F5D"/>
                </a:solidFill>
                <a:latin typeface="Open Sans" panose="020B0606030504020204" pitchFamily="34" charset="0"/>
              </a:rPr>
              <a:t>Bachelorarbeit</a:t>
            </a:r>
            <a:r>
              <a:rPr lang="en-US" altLang="de-DE" sz="8300" b="1" dirty="0">
                <a:solidFill>
                  <a:srgbClr val="002F5D"/>
                </a:solidFill>
                <a:latin typeface="Open Sans" panose="020B0606030504020204" pitchFamily="34" charset="0"/>
              </a:rPr>
              <a:t> / </a:t>
            </a:r>
            <a:r>
              <a:rPr lang="en-US" altLang="de-DE" sz="8300" b="1" dirty="0" err="1">
                <a:solidFill>
                  <a:srgbClr val="002F5D"/>
                </a:solidFill>
                <a:latin typeface="Open Sans" panose="020B0606030504020204" pitchFamily="34" charset="0"/>
              </a:rPr>
              <a:t>Diplomarbeit</a:t>
            </a:r>
            <a:r>
              <a:rPr lang="en-US" altLang="de-DE" sz="8300" b="1" dirty="0">
                <a:solidFill>
                  <a:srgbClr val="002F5D"/>
                </a:solidFill>
                <a:latin typeface="Open Sans" panose="020B0606030504020204" pitchFamily="34" charset="0"/>
              </a:rPr>
              <a:t>: </a:t>
            </a:r>
            <a:r>
              <a:rPr lang="en-US" altLang="de-DE" sz="8300" b="1" dirty="0" err="1">
                <a:solidFill>
                  <a:srgbClr val="002F5D"/>
                </a:solidFill>
                <a:latin typeface="Open Sans" panose="020B0606030504020204" pitchFamily="34" charset="0"/>
              </a:rPr>
              <a:t>Titel</a:t>
            </a:r>
            <a:r>
              <a:rPr lang="en-US" altLang="de-DE" sz="8300" b="1" dirty="0">
                <a:solidFill>
                  <a:srgbClr val="002F5D"/>
                </a:solidFill>
                <a:latin typeface="Open Sans" panose="020B0606030504020204" pitchFamily="34" charset="0"/>
              </a:rPr>
              <a:t> </a:t>
            </a:r>
            <a:r>
              <a:rPr lang="en-US" altLang="de-DE" sz="8300" dirty="0">
                <a:solidFill>
                  <a:srgbClr val="002F5D"/>
                </a:solidFill>
                <a:latin typeface="Open Sans" panose="020B0606030504020204" pitchFamily="34" charset="0"/>
              </a:rPr>
              <a:t>……….....</a:t>
            </a:r>
            <a:r>
              <a:rPr lang="en-US" altLang="de-DE" sz="8300" b="1" dirty="0">
                <a:solidFill>
                  <a:srgbClr val="002F5D"/>
                </a:solidFill>
                <a:latin typeface="Open Sans" panose="020B0606030504020204" pitchFamily="34" charset="0"/>
              </a:rPr>
              <a:t> </a:t>
            </a:r>
            <a:r>
              <a:rPr lang="en-US" altLang="de-DE" sz="8300" dirty="0">
                <a:solidFill>
                  <a:srgbClr val="002F5D"/>
                </a:solidFill>
                <a:latin typeface="Open Sans" panose="020B0606030504020204" pitchFamily="34" charset="0"/>
              </a:rPr>
              <a:t>……………………………</a:t>
            </a: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3437606" y="13404530"/>
            <a:ext cx="6714579" cy="11078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69B4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B2A5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B2A5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5000"/>
              </a:spcAft>
              <a:buClrTx/>
              <a:buSzTx/>
              <a:buFontTx/>
              <a:buNone/>
              <a:tabLst/>
            </a:pPr>
            <a:r>
              <a:rPr kumimoji="0" lang="de-DE" altLang="de-DE" sz="4600" b="1" i="0" u="none" strike="noStrike" cap="none" normalizeH="0" baseline="0" dirty="0">
                <a:ln>
                  <a:noFill/>
                </a:ln>
                <a:solidFill>
                  <a:srgbClr val="002F5D"/>
                </a:solidFill>
                <a:effectLst/>
                <a:latin typeface="Open Sans" panose="020B0606030504020204" pitchFamily="34" charset="0"/>
              </a:rPr>
              <a:t>Motivation</a:t>
            </a: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3437606" y="20082587"/>
            <a:ext cx="7816850" cy="9394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69B4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B2A5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B2A5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r>
              <a:rPr kumimoji="0" lang="de-DE" altLang="de-DE" sz="4600" b="1" i="0" u="none" strike="noStrike" cap="none" normalizeH="0" baseline="0" dirty="0">
                <a:ln>
                  <a:noFill/>
                </a:ln>
                <a:solidFill>
                  <a:srgbClr val="002F5D"/>
                </a:solidFill>
                <a:effectLst/>
                <a:latin typeface="Open Sans" panose="020B0606030504020204" pitchFamily="34" charset="0"/>
              </a:rPr>
              <a:t>Versuchsaufbau</a:t>
            </a:r>
          </a:p>
          <a:p>
            <a:r>
              <a:rPr lang="de-DE" dirty="0"/>
              <a:t>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5000"/>
              </a:spcAft>
              <a:buClrTx/>
              <a:buSzTx/>
              <a:buFontTx/>
              <a:buNone/>
              <a:tabLst/>
            </a:pPr>
            <a:endParaRPr kumimoji="0" lang="de-DE" altLang="de-DE" sz="4600" b="1" i="0" u="none" strike="noStrike" cap="none" normalizeH="0" baseline="0" dirty="0">
              <a:ln>
                <a:noFill/>
              </a:ln>
              <a:solidFill>
                <a:srgbClr val="002F5D"/>
              </a:solidFill>
              <a:effectLst/>
              <a:latin typeface="Open Sans" panose="020B0606030504020204" pitchFamily="34" charset="0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3515881" y="4412361"/>
            <a:ext cx="2374143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altLang="de-DE" sz="3100" b="1" dirty="0">
                <a:solidFill>
                  <a:srgbClr val="002F5D"/>
                </a:solidFill>
                <a:latin typeface="Open Sans" panose="020B0606030504020204" pitchFamily="34" charset="0"/>
              </a:rPr>
              <a:t>Fakultät Maschinenwesen    </a:t>
            </a:r>
            <a:r>
              <a:rPr lang="de-DE" altLang="de-DE" sz="3100" dirty="0">
                <a:solidFill>
                  <a:srgbClr val="002F5D"/>
                </a:solidFill>
                <a:latin typeface="Open Sans" panose="020B0606030504020204" pitchFamily="34" charset="0"/>
              </a:rPr>
              <a:t>Institut für Verfahrenstechnik und Umwelttechnik    Professur für Chemische Verfahrenstechnik</a:t>
            </a:r>
            <a:endParaRPr lang="en-GB" sz="3100" dirty="0"/>
          </a:p>
        </p:txBody>
      </p:sp>
      <p:sp>
        <p:nvSpPr>
          <p:cNvPr id="17" name="Rechteck 16"/>
          <p:cNvSpPr/>
          <p:nvPr/>
        </p:nvSpPr>
        <p:spPr>
          <a:xfrm>
            <a:off x="3437606" y="14425596"/>
            <a:ext cx="11057982" cy="11541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ts val="600"/>
              </a:spcAft>
            </a:pPr>
            <a:r>
              <a:rPr lang="de-DE" altLang="de-DE" sz="2300" dirty="0">
                <a:solidFill>
                  <a:srgbClr val="002F5D"/>
                </a:solidFill>
                <a:latin typeface="Open Sans" panose="020B0606030504020204" pitchFamily="34" charset="0"/>
              </a:rPr>
              <a:t>Hier steht die Einleitung und Motivation. Die Schriftwart ist Open Sans und die Schriftgröße ist 23. Eingefügte Abbildungen werden mit Abb. beschriftet. Generelle Schriftfarbe ist dunkelblau.</a:t>
            </a:r>
            <a:endParaRPr lang="de-DE" altLang="de-DE" dirty="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31" name="Rechteck 30"/>
          <p:cNvSpPr/>
          <p:nvPr/>
        </p:nvSpPr>
        <p:spPr>
          <a:xfrm>
            <a:off x="3437606" y="21180586"/>
            <a:ext cx="11057980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ts val="600"/>
              </a:spcAft>
            </a:pPr>
            <a:r>
              <a:rPr lang="de-DE" altLang="de-DE" sz="2300" dirty="0">
                <a:solidFill>
                  <a:srgbClr val="002F5D"/>
                </a:solidFill>
                <a:latin typeface="Open Sans" panose="020B0606030504020204" pitchFamily="34" charset="0"/>
              </a:rPr>
              <a:t>Hier stehen Details zum Versuchsaufbau. Fotos und Fleißschemata ergänzen die textlichen Ausführungen.</a:t>
            </a:r>
          </a:p>
        </p:txBody>
      </p:sp>
      <p:sp>
        <p:nvSpPr>
          <p:cNvPr id="48" name="Textfeld 47"/>
          <p:cNvSpPr txBox="1"/>
          <p:nvPr/>
        </p:nvSpPr>
        <p:spPr>
          <a:xfrm>
            <a:off x="3437606" y="9277406"/>
            <a:ext cx="8801704" cy="3323987"/>
          </a:xfrm>
          <a:prstGeom prst="rect">
            <a:avLst/>
          </a:prstGeom>
          <a:noFill/>
        </p:spPr>
        <p:txBody>
          <a:bodyPr wrap="square" lIns="90000">
            <a:spAutoFit/>
          </a:bodyPr>
          <a:lstStyle/>
          <a:p>
            <a:pPr eaLnBrk="1" hangingPunct="1">
              <a:spcAft>
                <a:spcPts val="1800"/>
              </a:spcAft>
              <a:tabLst>
                <a:tab pos="2682875" algn="l"/>
                <a:tab pos="3494088" algn="l"/>
              </a:tabLst>
              <a:defRPr/>
            </a:pPr>
            <a:r>
              <a:rPr lang="de-DE" sz="2500" dirty="0">
                <a:solidFill>
                  <a:srgbClr val="001D4B"/>
                </a:solidFill>
              </a:rPr>
              <a:t>Bearbeiter:		Max Mustermann</a:t>
            </a:r>
          </a:p>
          <a:p>
            <a:pPr marL="3494088" indent="-3494088" eaLnBrk="1" hangingPunct="1">
              <a:spcAft>
                <a:spcPts val="1800"/>
              </a:spcAft>
              <a:tabLst>
                <a:tab pos="2682875" algn="l"/>
                <a:tab pos="3494088" algn="l"/>
              </a:tabLst>
              <a:defRPr/>
            </a:pPr>
            <a:r>
              <a:rPr lang="de-DE" sz="2500" dirty="0">
                <a:solidFill>
                  <a:srgbClr val="001D4B"/>
                </a:solidFill>
              </a:rPr>
              <a:t>Studiengang: 		Verfahrenstechnik und Natur-</a:t>
            </a:r>
            <a:r>
              <a:rPr lang="de-DE" sz="2500" dirty="0" err="1">
                <a:solidFill>
                  <a:srgbClr val="001D4B"/>
                </a:solidFill>
              </a:rPr>
              <a:t>stofftechnik</a:t>
            </a:r>
            <a:endParaRPr lang="de-DE" sz="2500" dirty="0">
              <a:solidFill>
                <a:srgbClr val="001D4B"/>
              </a:solidFill>
            </a:endParaRPr>
          </a:p>
          <a:p>
            <a:pPr lvl="0">
              <a:spcAft>
                <a:spcPts val="1800"/>
              </a:spcAft>
              <a:tabLst>
                <a:tab pos="2682875" algn="l"/>
                <a:tab pos="3494088" algn="l"/>
              </a:tabLst>
              <a:defRPr/>
            </a:pPr>
            <a:r>
              <a:rPr lang="de-DE" sz="2500" dirty="0">
                <a:solidFill>
                  <a:srgbClr val="001D4B"/>
                </a:solidFill>
              </a:rPr>
              <a:t>Betr. Hochschullehrer: 	Prof. Dr.-Ing. M. Schubert</a:t>
            </a:r>
          </a:p>
          <a:p>
            <a:pPr lvl="0">
              <a:spcAft>
                <a:spcPts val="1800"/>
              </a:spcAft>
              <a:tabLst>
                <a:tab pos="2682875" algn="l"/>
                <a:tab pos="3494088" algn="l"/>
              </a:tabLst>
              <a:defRPr/>
            </a:pPr>
            <a:r>
              <a:rPr lang="de-DE" sz="2500" dirty="0">
                <a:solidFill>
                  <a:srgbClr val="001D4B"/>
                </a:solidFill>
                <a:cs typeface="Arial" charset="0"/>
              </a:rPr>
              <a:t>Betreuer:</a:t>
            </a:r>
            <a:r>
              <a:rPr lang="de-DE" sz="2500" dirty="0">
                <a:solidFill>
                  <a:srgbClr val="001D4B"/>
                </a:solidFill>
              </a:rPr>
              <a:t>		Dr.-Ing. … (ggf. Firma)</a:t>
            </a:r>
          </a:p>
          <a:p>
            <a:pPr lvl="0">
              <a:spcAft>
                <a:spcPts val="1800"/>
              </a:spcAft>
              <a:tabLst>
                <a:tab pos="2682875" algn="l"/>
                <a:tab pos="3494088" algn="l"/>
              </a:tabLst>
              <a:defRPr/>
            </a:pPr>
            <a:r>
              <a:rPr lang="de-DE" sz="2500" dirty="0">
                <a:solidFill>
                  <a:srgbClr val="001D4B"/>
                </a:solidFill>
              </a:rPr>
              <a:t>Tag der Einreichung:	TT.MM.JAHR</a:t>
            </a:r>
            <a:endParaRPr lang="de-DE" sz="2800" dirty="0">
              <a:solidFill>
                <a:srgbClr val="001D4B"/>
              </a:solidFill>
              <a:latin typeface="+mn-lt"/>
              <a:cs typeface="+mn-cs"/>
            </a:endParaRPr>
          </a:p>
        </p:txBody>
      </p:sp>
      <p:sp>
        <p:nvSpPr>
          <p:cNvPr id="49" name="Textfeld 48"/>
          <p:cNvSpPr txBox="1"/>
          <p:nvPr/>
        </p:nvSpPr>
        <p:spPr>
          <a:xfrm>
            <a:off x="12071045" y="9419794"/>
            <a:ext cx="2293173" cy="3029197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anchor="ctr">
            <a:noAutofit/>
          </a:bodyPr>
          <a:lstStyle/>
          <a:p>
            <a:pPr algn="ctr" eaLnBrk="1" hangingPunct="1">
              <a:spcAft>
                <a:spcPts val="1800"/>
              </a:spcAft>
              <a:defRPr/>
            </a:pPr>
            <a:r>
              <a:rPr lang="de-DE" sz="2800" dirty="0">
                <a:solidFill>
                  <a:srgbClr val="001D4B"/>
                </a:solidFill>
                <a:latin typeface="+mn-lt"/>
                <a:cs typeface="+mn-cs"/>
              </a:rPr>
              <a:t>optional FOTO</a:t>
            </a:r>
            <a:endParaRPr lang="de-DE" sz="2800" b="0" dirty="0">
              <a:solidFill>
                <a:srgbClr val="001D4B"/>
              </a:solidFill>
              <a:latin typeface="+mn-lt"/>
              <a:cs typeface="+mn-cs"/>
            </a:endParaRPr>
          </a:p>
        </p:txBody>
      </p:sp>
      <p:sp>
        <p:nvSpPr>
          <p:cNvPr id="50" name="Text Box 3"/>
          <p:cNvSpPr txBox="1">
            <a:spLocks noChangeArrowheads="1"/>
          </p:cNvSpPr>
          <p:nvPr/>
        </p:nvSpPr>
        <p:spPr bwMode="auto">
          <a:xfrm>
            <a:off x="15779624" y="9262569"/>
            <a:ext cx="10349557" cy="11078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69B4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B2A5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B2A5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5000"/>
              </a:spcAft>
              <a:buClrTx/>
              <a:buSzTx/>
              <a:buFontTx/>
              <a:buNone/>
              <a:tabLst/>
            </a:pPr>
            <a:r>
              <a:rPr kumimoji="0" lang="de-DE" altLang="de-DE" sz="4600" b="1" i="0" u="none" strike="noStrike" cap="none" normalizeH="0" baseline="0" dirty="0">
                <a:ln>
                  <a:noFill/>
                </a:ln>
                <a:solidFill>
                  <a:srgbClr val="002F5D"/>
                </a:solidFill>
                <a:effectLst/>
                <a:latin typeface="Open Sans" panose="020B0606030504020204" pitchFamily="34" charset="0"/>
              </a:rPr>
              <a:t>Ergebnisse und Diskussion</a:t>
            </a:r>
          </a:p>
        </p:txBody>
      </p:sp>
      <p:sp>
        <p:nvSpPr>
          <p:cNvPr id="52" name="Rechteck 51"/>
          <p:cNvSpPr/>
          <p:nvPr/>
        </p:nvSpPr>
        <p:spPr>
          <a:xfrm>
            <a:off x="15718884" y="10313682"/>
            <a:ext cx="11160000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ts val="600"/>
              </a:spcAft>
            </a:pPr>
            <a:r>
              <a:rPr lang="de-DE" altLang="de-DE" sz="2300" dirty="0">
                <a:solidFill>
                  <a:srgbClr val="002F5D"/>
                </a:solidFill>
                <a:latin typeface="Open Sans" panose="020B0606030504020204" pitchFamily="34" charset="0"/>
              </a:rPr>
              <a:t>Hier stehen die Ergebnisse und deren Diskussion. Textliche Ausführungen werden durch Tabellen und Abbildungen ergänzt.</a:t>
            </a:r>
            <a:endParaRPr lang="de-DE" altLang="de-DE" dirty="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pic>
        <p:nvPicPr>
          <p:cNvPr id="54" name="Picture 13" descr="C:\Dokumente und Einstellungen\Farzad Lali\Desktop\Foam Suspensio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53235" y="15353655"/>
            <a:ext cx="3000375" cy="3198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5" name="Rechteck 54"/>
          <p:cNvSpPr/>
          <p:nvPr/>
        </p:nvSpPr>
        <p:spPr>
          <a:xfrm>
            <a:off x="11238967" y="18690707"/>
            <a:ext cx="311464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98525" indent="-898525"/>
            <a:r>
              <a:rPr lang="en-US" altLang="de-DE" dirty="0">
                <a:solidFill>
                  <a:schemeClr val="accent1">
                    <a:lumMod val="50000"/>
                  </a:schemeClr>
                </a:solidFill>
                <a:latin typeface="Open Sans" panose="020B0606030504020204" pitchFamily="34" charset="0"/>
              </a:rPr>
              <a:t>Abb. 1:	Bildbeschriftung</a:t>
            </a:r>
            <a:endParaRPr lang="en-GB" dirty="0">
              <a:solidFill>
                <a:schemeClr val="accent1">
                  <a:lumMod val="50000"/>
                </a:schemeClr>
              </a:solidFill>
            </a:endParaRPr>
          </a:p>
        </p:txBody>
      </p:sp>
      <p:cxnSp>
        <p:nvCxnSpPr>
          <p:cNvPr id="58" name="AutoShape 10"/>
          <p:cNvCxnSpPr>
            <a:cxnSpLocks noChangeShapeType="1"/>
          </p:cNvCxnSpPr>
          <p:nvPr/>
        </p:nvCxnSpPr>
        <p:spPr bwMode="auto">
          <a:xfrm>
            <a:off x="3461590" y="8868251"/>
            <a:ext cx="23367150" cy="0"/>
          </a:xfrm>
          <a:prstGeom prst="straightConnector1">
            <a:avLst/>
          </a:prstGeom>
          <a:noFill/>
          <a:ln w="28575">
            <a:solidFill>
              <a:srgbClr val="0B2A5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B2A51"/>
                  </a:outerShdw>
                </a:effectLst>
              </a14:hiddenEffects>
            </a:ext>
          </a:extLst>
        </p:spPr>
      </p:cxnSp>
      <p:sp>
        <p:nvSpPr>
          <p:cNvPr id="61" name="Text Box 4"/>
          <p:cNvSpPr txBox="1">
            <a:spLocks noChangeArrowheads="1"/>
          </p:cNvSpPr>
          <p:nvPr/>
        </p:nvSpPr>
        <p:spPr bwMode="auto">
          <a:xfrm>
            <a:off x="3437606" y="29318027"/>
            <a:ext cx="10390447" cy="9994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69B4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B2A5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B2A5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r>
              <a:rPr kumimoji="0" lang="de-DE" altLang="de-DE" sz="4600" b="1" i="0" u="none" strike="noStrike" cap="none" normalizeH="0" baseline="0" dirty="0">
                <a:ln>
                  <a:noFill/>
                </a:ln>
                <a:solidFill>
                  <a:srgbClr val="002F5D"/>
                </a:solidFill>
                <a:effectLst/>
                <a:latin typeface="Open Sans" panose="020B0606030504020204" pitchFamily="34" charset="0"/>
              </a:rPr>
              <a:t>Experimentelle Untersuchungen</a:t>
            </a:r>
          </a:p>
          <a:p>
            <a:r>
              <a:rPr lang="de-DE" dirty="0"/>
              <a:t>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5000"/>
              </a:spcAft>
              <a:buClrTx/>
              <a:buSzTx/>
              <a:buFontTx/>
              <a:buNone/>
              <a:tabLst/>
            </a:pPr>
            <a:endParaRPr kumimoji="0" lang="de-DE" altLang="de-DE" sz="4600" b="1" i="0" u="none" strike="noStrike" cap="none" normalizeH="0" baseline="0" dirty="0">
              <a:ln>
                <a:noFill/>
              </a:ln>
              <a:solidFill>
                <a:srgbClr val="002F5D"/>
              </a:solidFill>
              <a:effectLst/>
              <a:latin typeface="Open Sans" panose="020B0606030504020204" pitchFamily="34" charset="0"/>
            </a:endParaRPr>
          </a:p>
        </p:txBody>
      </p:sp>
      <p:sp>
        <p:nvSpPr>
          <p:cNvPr id="64" name="Rechteck 63"/>
          <p:cNvSpPr/>
          <p:nvPr/>
        </p:nvSpPr>
        <p:spPr>
          <a:xfrm>
            <a:off x="3461590" y="30416026"/>
            <a:ext cx="11057980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ts val="600"/>
              </a:spcAft>
            </a:pPr>
            <a:r>
              <a:rPr lang="de-DE" altLang="de-DE" sz="2300" dirty="0">
                <a:solidFill>
                  <a:srgbClr val="002F5D"/>
                </a:solidFill>
                <a:latin typeface="Open Sans" panose="020B0606030504020204" pitchFamily="34" charset="0"/>
              </a:rPr>
              <a:t>Hier folgen Details zu den Untersuchungen, wie Versuchsplanung, Versuchs-durchführung etc.</a:t>
            </a:r>
          </a:p>
        </p:txBody>
      </p:sp>
      <p:graphicFrame>
        <p:nvGraphicFramePr>
          <p:cNvPr id="67" name="Tabelle 6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5467747"/>
              </p:ext>
            </p:extLst>
          </p:nvPr>
        </p:nvGraphicFramePr>
        <p:xfrm>
          <a:off x="15839520" y="12256460"/>
          <a:ext cx="10946700" cy="1706760"/>
        </p:xfrm>
        <a:graphic>
          <a:graphicData uri="http://schemas.openxmlformats.org/drawingml/2006/table">
            <a:tbl>
              <a:tblPr/>
              <a:tblGrid>
                <a:gridCol w="18244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4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44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244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244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244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26641">
                <a:tc>
                  <a:txBody>
                    <a:bodyPr/>
                    <a:lstStyle/>
                    <a:p>
                      <a:pPr algn="ctr"/>
                      <a:r>
                        <a:rPr lang="de-DE" sz="2200" b="1" dirty="0">
                          <a:solidFill>
                            <a:srgbClr val="0B2A51"/>
                          </a:solidFill>
                        </a:rPr>
                        <a:t>Anzahl</a:t>
                      </a:r>
                    </a:p>
                  </a:txBody>
                  <a:tcPr marL="91439" marR="91439" marT="45705" marB="45705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mpd="sng">
                      <a:solidFill>
                        <a:srgbClr val="0B2A51"/>
                      </a:solidFill>
                      <a:prstDash val="solid"/>
                    </a:lnT>
                    <a:lnB w="19050" cmpd="sng">
                      <a:solidFill>
                        <a:srgbClr val="0B2A5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200" b="1" dirty="0">
                          <a:solidFill>
                            <a:srgbClr val="0B2A51"/>
                          </a:solidFill>
                        </a:rPr>
                        <a:t>Nummer</a:t>
                      </a:r>
                    </a:p>
                  </a:txBody>
                  <a:tcPr marL="91439" marR="91439" marT="45705" marB="45705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mpd="sng">
                      <a:solidFill>
                        <a:srgbClr val="0B2A51"/>
                      </a:solidFill>
                      <a:prstDash val="solid"/>
                    </a:lnT>
                    <a:lnB w="19050" cmpd="sng">
                      <a:solidFill>
                        <a:srgbClr val="0B2A5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200" b="1" dirty="0">
                          <a:solidFill>
                            <a:srgbClr val="0B2A51"/>
                          </a:solidFill>
                        </a:rPr>
                        <a:t>Stelle</a:t>
                      </a:r>
                    </a:p>
                  </a:txBody>
                  <a:tcPr marL="91439" marR="91439" marT="45705" marB="45705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mpd="sng">
                      <a:solidFill>
                        <a:srgbClr val="0B2A51"/>
                      </a:solidFill>
                      <a:prstDash val="solid"/>
                    </a:lnT>
                    <a:lnB w="19050" cmpd="sng">
                      <a:solidFill>
                        <a:srgbClr val="0B2A5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200" b="1" dirty="0">
                          <a:solidFill>
                            <a:srgbClr val="0B2A51"/>
                          </a:solidFill>
                        </a:rPr>
                        <a:t>Wann</a:t>
                      </a:r>
                    </a:p>
                  </a:txBody>
                  <a:tcPr marL="91439" marR="91439" marT="45705" marB="45705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mpd="sng">
                      <a:solidFill>
                        <a:srgbClr val="0B2A51"/>
                      </a:solidFill>
                      <a:prstDash val="solid"/>
                    </a:lnT>
                    <a:lnB w="19050" cap="flat" cmpd="sng" algn="ctr">
                      <a:solidFill>
                        <a:srgbClr val="0B2A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200" b="1" dirty="0">
                          <a:solidFill>
                            <a:srgbClr val="0B2A51"/>
                          </a:solidFill>
                        </a:rPr>
                        <a:t>Was</a:t>
                      </a:r>
                    </a:p>
                  </a:txBody>
                  <a:tcPr marL="91439" marR="91439" marT="45705" marB="45705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mpd="sng">
                      <a:solidFill>
                        <a:srgbClr val="0B2A51"/>
                      </a:solidFill>
                      <a:prstDash val="solid"/>
                    </a:lnT>
                    <a:lnB w="19050" cap="flat" cmpd="sng" algn="ctr">
                      <a:solidFill>
                        <a:srgbClr val="0B2A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200" b="1" dirty="0">
                          <a:solidFill>
                            <a:srgbClr val="0B2A51"/>
                          </a:solidFill>
                        </a:rPr>
                        <a:t>Wo</a:t>
                      </a:r>
                    </a:p>
                  </a:txBody>
                  <a:tcPr marL="91439" marR="91439" marT="45705" marB="45705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mpd="sng">
                      <a:solidFill>
                        <a:srgbClr val="0B2A51"/>
                      </a:solidFill>
                      <a:prstDash val="solid"/>
                    </a:lnT>
                    <a:lnB w="19050" cap="flat" cmpd="sng" algn="ctr">
                      <a:solidFill>
                        <a:srgbClr val="0B2A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6641">
                <a:tc>
                  <a:txBody>
                    <a:bodyPr/>
                    <a:lstStyle/>
                    <a:p>
                      <a:pPr algn="ctr"/>
                      <a:r>
                        <a:rPr lang="de-DE" sz="2200" dirty="0">
                          <a:solidFill>
                            <a:srgbClr val="0B2A51"/>
                          </a:solidFill>
                        </a:rPr>
                        <a:t>8</a:t>
                      </a:r>
                    </a:p>
                  </a:txBody>
                  <a:tcPr marL="91439" marR="91439" marT="45705" marB="45705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B2A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mpd="sng">
                      <a:solidFill>
                        <a:srgbClr val="0B2A5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200" dirty="0">
                          <a:solidFill>
                            <a:srgbClr val="0B2A51"/>
                          </a:solidFill>
                        </a:rPr>
                        <a:t>3</a:t>
                      </a:r>
                    </a:p>
                  </a:txBody>
                  <a:tcPr marL="91439" marR="91439" marT="45705" marB="45705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B2A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mpd="sng">
                      <a:solidFill>
                        <a:srgbClr val="0B2A5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200" dirty="0">
                          <a:solidFill>
                            <a:srgbClr val="0B2A51"/>
                          </a:solidFill>
                        </a:rPr>
                        <a:t>2</a:t>
                      </a:r>
                    </a:p>
                  </a:txBody>
                  <a:tcPr marL="91439" marR="91439" marT="45705" marB="45705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B2A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mpd="sng">
                      <a:solidFill>
                        <a:srgbClr val="0B2A5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200" dirty="0">
                          <a:solidFill>
                            <a:srgbClr val="0B2A51"/>
                          </a:solidFill>
                        </a:rPr>
                        <a:t>2011</a:t>
                      </a:r>
                    </a:p>
                  </a:txBody>
                  <a:tcPr marL="91439" marR="91439" marT="45705" marB="45705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B2A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B2A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200" dirty="0">
                          <a:solidFill>
                            <a:srgbClr val="0B2A51"/>
                          </a:solidFill>
                        </a:rPr>
                        <a:t>a</a:t>
                      </a:r>
                    </a:p>
                  </a:txBody>
                  <a:tcPr marL="91439" marR="91439" marT="45705" marB="45705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B2A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B2A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200" dirty="0">
                          <a:solidFill>
                            <a:srgbClr val="0B2A51"/>
                          </a:solidFill>
                        </a:rPr>
                        <a:t>Hier</a:t>
                      </a:r>
                    </a:p>
                  </a:txBody>
                  <a:tcPr marL="91439" marR="91439" marT="45705" marB="45705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B2A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B2A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6641">
                <a:tc>
                  <a:txBody>
                    <a:bodyPr/>
                    <a:lstStyle/>
                    <a:p>
                      <a:pPr algn="ctr"/>
                      <a:r>
                        <a:rPr lang="de-DE" sz="2200" dirty="0">
                          <a:solidFill>
                            <a:srgbClr val="0B2A51"/>
                          </a:solidFill>
                        </a:rPr>
                        <a:t>8</a:t>
                      </a:r>
                    </a:p>
                  </a:txBody>
                  <a:tcPr marL="91439" marR="91439" marT="45705" marB="45705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B2A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mpd="sng">
                      <a:solidFill>
                        <a:srgbClr val="0B2A5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200" dirty="0">
                          <a:solidFill>
                            <a:srgbClr val="0B2A51"/>
                          </a:solidFill>
                        </a:rPr>
                        <a:t>1</a:t>
                      </a:r>
                    </a:p>
                  </a:txBody>
                  <a:tcPr marL="91439" marR="91439" marT="45705" marB="45705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B2A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mpd="sng">
                      <a:solidFill>
                        <a:srgbClr val="0B2A5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200" dirty="0">
                          <a:solidFill>
                            <a:srgbClr val="0B2A51"/>
                          </a:solidFill>
                        </a:rPr>
                        <a:t>2</a:t>
                      </a:r>
                    </a:p>
                  </a:txBody>
                  <a:tcPr marL="91439" marR="91439" marT="45705" marB="45705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B2A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mpd="sng">
                      <a:solidFill>
                        <a:srgbClr val="0B2A5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200" dirty="0">
                          <a:solidFill>
                            <a:srgbClr val="0B2A51"/>
                          </a:solidFill>
                        </a:rPr>
                        <a:t>2011</a:t>
                      </a:r>
                    </a:p>
                  </a:txBody>
                  <a:tcPr marL="91439" marR="91439" marT="45705" marB="45705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B2A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B2A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200" dirty="0">
                          <a:solidFill>
                            <a:srgbClr val="0B2A51"/>
                          </a:solidFill>
                        </a:rPr>
                        <a:t>b</a:t>
                      </a:r>
                    </a:p>
                  </a:txBody>
                  <a:tcPr marL="91439" marR="91439" marT="45705" marB="45705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B2A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B2A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200" dirty="0">
                          <a:solidFill>
                            <a:srgbClr val="0B2A51"/>
                          </a:solidFill>
                        </a:rPr>
                        <a:t>Da</a:t>
                      </a:r>
                    </a:p>
                  </a:txBody>
                  <a:tcPr marL="91439" marR="91439" marT="45705" marB="45705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B2A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B2A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6641">
                <a:tc>
                  <a:txBody>
                    <a:bodyPr/>
                    <a:lstStyle/>
                    <a:p>
                      <a:pPr algn="ctr"/>
                      <a:r>
                        <a:rPr lang="de-DE" sz="2200" dirty="0">
                          <a:solidFill>
                            <a:srgbClr val="0B2A51"/>
                          </a:solidFill>
                        </a:rPr>
                        <a:t>7</a:t>
                      </a:r>
                    </a:p>
                  </a:txBody>
                  <a:tcPr marL="91439" marR="91439" marT="45705" marB="45705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B2A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mpd="sng">
                      <a:solidFill>
                        <a:srgbClr val="0B2A5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200" dirty="0">
                          <a:solidFill>
                            <a:srgbClr val="0B2A51"/>
                          </a:solidFill>
                        </a:rPr>
                        <a:t>2</a:t>
                      </a:r>
                    </a:p>
                  </a:txBody>
                  <a:tcPr marL="91439" marR="91439" marT="45705" marB="45705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B2A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mpd="sng">
                      <a:solidFill>
                        <a:srgbClr val="0B2A5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200" dirty="0">
                          <a:solidFill>
                            <a:srgbClr val="0B2A51"/>
                          </a:solidFill>
                        </a:rPr>
                        <a:t>2</a:t>
                      </a:r>
                    </a:p>
                  </a:txBody>
                  <a:tcPr marL="91439" marR="91439" marT="45705" marB="45705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B2A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mpd="sng">
                      <a:solidFill>
                        <a:srgbClr val="0B2A5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200" dirty="0">
                          <a:solidFill>
                            <a:srgbClr val="0B2A51"/>
                          </a:solidFill>
                        </a:rPr>
                        <a:t>2011</a:t>
                      </a:r>
                    </a:p>
                  </a:txBody>
                  <a:tcPr marL="91439" marR="91439" marT="45705" marB="45705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B2A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mpd="sng">
                      <a:solidFill>
                        <a:srgbClr val="0B2A5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200" dirty="0">
                          <a:solidFill>
                            <a:srgbClr val="0B2A51"/>
                          </a:solidFill>
                        </a:rPr>
                        <a:t>c</a:t>
                      </a:r>
                    </a:p>
                  </a:txBody>
                  <a:tcPr marL="91439" marR="91439" marT="45705" marB="45705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B2A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mpd="sng">
                      <a:solidFill>
                        <a:srgbClr val="0B2A5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200" dirty="0">
                          <a:solidFill>
                            <a:srgbClr val="0B2A51"/>
                          </a:solidFill>
                        </a:rPr>
                        <a:t>Dort</a:t>
                      </a:r>
                    </a:p>
                  </a:txBody>
                  <a:tcPr marL="91439" marR="91439" marT="45705" marB="45705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B2A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mpd="sng">
                      <a:solidFill>
                        <a:srgbClr val="0B2A5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8" name="Rechteck 67"/>
          <p:cNvSpPr/>
          <p:nvPr/>
        </p:nvSpPr>
        <p:spPr>
          <a:xfrm>
            <a:off x="15742695" y="11832130"/>
            <a:ext cx="10980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98525" indent="-898525"/>
            <a:r>
              <a:rPr lang="en-US" altLang="de-DE" dirty="0">
                <a:solidFill>
                  <a:schemeClr val="accent1">
                    <a:lumMod val="50000"/>
                  </a:schemeClr>
                </a:solidFill>
                <a:latin typeface="Open Sans" panose="020B0606030504020204" pitchFamily="34" charset="0"/>
              </a:rPr>
              <a:t>Tab. 1:	Tabellenkopf</a:t>
            </a:r>
            <a:endParaRPr lang="en-GB" dirty="0">
              <a:solidFill>
                <a:schemeClr val="accent1">
                  <a:lumMod val="50000"/>
                </a:schemeClr>
              </a:solidFill>
            </a:endParaRPr>
          </a:p>
        </p:txBody>
      </p:sp>
      <p:graphicFrame>
        <p:nvGraphicFramePr>
          <p:cNvPr id="69" name="Diagramm 68"/>
          <p:cNvGraphicFramePr/>
          <p:nvPr>
            <p:extLst>
              <p:ext uri="{D42A27DB-BD31-4B8C-83A1-F6EECF244321}">
                <p14:modId xmlns:p14="http://schemas.microsoft.com/office/powerpoint/2010/main" val="3138457057"/>
              </p:ext>
            </p:extLst>
          </p:nvPr>
        </p:nvGraphicFramePr>
        <p:xfrm>
          <a:off x="15837347" y="14691152"/>
          <a:ext cx="7215238" cy="45005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1" name="Rechteck 70"/>
          <p:cNvSpPr/>
          <p:nvPr/>
        </p:nvSpPr>
        <p:spPr>
          <a:xfrm>
            <a:off x="15742695" y="19379486"/>
            <a:ext cx="579156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98525" indent="-898525"/>
            <a:r>
              <a:rPr lang="en-US" altLang="de-DE" dirty="0">
                <a:solidFill>
                  <a:schemeClr val="accent1">
                    <a:lumMod val="50000"/>
                  </a:schemeClr>
                </a:solidFill>
                <a:latin typeface="Open Sans" panose="020B0606030504020204" pitchFamily="34" charset="0"/>
              </a:rPr>
              <a:t>Abb. 2:	Zeitlicher Messwertverlauf</a:t>
            </a:r>
            <a:endParaRPr lang="en-GB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2" name="Text Box 4"/>
          <p:cNvSpPr txBox="1">
            <a:spLocks noChangeArrowheads="1"/>
          </p:cNvSpPr>
          <p:nvPr/>
        </p:nvSpPr>
        <p:spPr bwMode="auto">
          <a:xfrm>
            <a:off x="15779625" y="31628887"/>
            <a:ext cx="9069396" cy="1097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69B4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B2A5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B2A5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r>
              <a:rPr kumimoji="0" lang="de-DE" altLang="de-DE" sz="4600" b="1" i="0" u="none" strike="noStrike" cap="none" normalizeH="0" baseline="0" dirty="0">
                <a:ln>
                  <a:noFill/>
                </a:ln>
                <a:solidFill>
                  <a:srgbClr val="002F5D"/>
                </a:solidFill>
                <a:effectLst/>
                <a:latin typeface="Open Sans" panose="020B0606030504020204" pitchFamily="34" charset="0"/>
              </a:rPr>
              <a:t>Zusammenfassung und Fazit</a:t>
            </a:r>
          </a:p>
          <a:p>
            <a:r>
              <a:rPr lang="de-DE" dirty="0"/>
              <a:t>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5000"/>
              </a:spcAft>
              <a:buClrTx/>
              <a:buSzTx/>
              <a:buFontTx/>
              <a:buNone/>
              <a:tabLst/>
            </a:pPr>
            <a:endParaRPr kumimoji="0" lang="de-DE" altLang="de-DE" sz="4600" b="1" i="0" u="none" strike="noStrike" cap="none" normalizeH="0" baseline="0" dirty="0">
              <a:ln>
                <a:noFill/>
              </a:ln>
              <a:solidFill>
                <a:srgbClr val="002F5D"/>
              </a:solidFill>
              <a:effectLst/>
              <a:latin typeface="Open Sans" panose="020B0606030504020204" pitchFamily="34" charset="0"/>
            </a:endParaRPr>
          </a:p>
        </p:txBody>
      </p:sp>
      <p:sp>
        <p:nvSpPr>
          <p:cNvPr id="75" name="Rechteck 74"/>
          <p:cNvSpPr/>
          <p:nvPr/>
        </p:nvSpPr>
        <p:spPr>
          <a:xfrm>
            <a:off x="15718885" y="32726887"/>
            <a:ext cx="11160000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ts val="600"/>
              </a:spcAft>
            </a:pPr>
            <a:r>
              <a:rPr lang="de-DE" altLang="de-DE" sz="2300" dirty="0">
                <a:solidFill>
                  <a:srgbClr val="002F5D"/>
                </a:solidFill>
                <a:latin typeface="Open Sans" panose="020B0606030504020204" pitchFamily="34" charset="0"/>
              </a:rPr>
              <a:t>Hier wird die Arbeit zusammengefasst und ein Fazit gezogen, z.B. Wesentliche Ergebnisse / Beiträge zur Problemlösung, Einschränkungen, offene Punkte, Vorschläge für weiterführende Arbeiten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533400" algn="l"/>
              </a:tabLst>
              <a:defRPr/>
            </a:pPr>
            <a:r>
              <a:rPr lang="de-DE" sz="2400" dirty="0">
                <a:solidFill>
                  <a:srgbClr val="0B2A51"/>
                </a:solidFill>
                <a:latin typeface="Verdana"/>
                <a:cs typeface="Arial" panose="020B0604020202020204" pitchFamily="34" charset="0"/>
              </a:rPr>
              <a:t>	</a:t>
            </a:r>
            <a:endParaRPr lang="de-DE" altLang="de-DE" sz="2300" dirty="0">
              <a:solidFill>
                <a:srgbClr val="002F5D"/>
              </a:solidFill>
              <a:latin typeface="Open Sans" panose="020B0606030504020204" pitchFamily="34" charset="0"/>
            </a:endParaRPr>
          </a:p>
        </p:txBody>
      </p:sp>
      <p:sp>
        <p:nvSpPr>
          <p:cNvPr id="91" name="Text Box 8"/>
          <p:cNvSpPr txBox="1">
            <a:spLocks noChangeArrowheads="1"/>
          </p:cNvSpPr>
          <p:nvPr/>
        </p:nvSpPr>
        <p:spPr bwMode="auto">
          <a:xfrm>
            <a:off x="3401092" y="36666958"/>
            <a:ext cx="23435822" cy="14873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69B4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B2A5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B2A5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266700" marR="0" lvl="0" indent="-2667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de-DE" altLang="de-DE" sz="2000" b="1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Open Sans" panose="020B0606030504020204" pitchFamily="34" charset="0"/>
              </a:rPr>
              <a:t>Literatur</a:t>
            </a:r>
          </a:p>
          <a:p>
            <a:pPr marL="266700" lvl="0" indent="-266700" eaLnBrk="0" fontAlgn="base" hangingPunct="0">
              <a:spcBef>
                <a:spcPct val="0"/>
              </a:spcBef>
              <a:spcAft>
                <a:spcPts val="600"/>
              </a:spcAft>
              <a:buAutoNum type="arabicPlain"/>
            </a:pPr>
            <a:r>
              <a:rPr lang="en-US" altLang="de-DE" dirty="0">
                <a:solidFill>
                  <a:srgbClr val="002060"/>
                </a:solidFill>
                <a:latin typeface="Open Sans" panose="020B0606030504020204" pitchFamily="34" charset="0"/>
              </a:rPr>
              <a:t>Rebrov, E.V. (2010). Two-phase flow regimes in </a:t>
            </a:r>
            <a:r>
              <a:rPr lang="en-US" altLang="de-DE" dirty="0" err="1">
                <a:solidFill>
                  <a:srgbClr val="002060"/>
                </a:solidFill>
                <a:latin typeface="Open Sans" panose="020B0606030504020204" pitchFamily="34" charset="0"/>
              </a:rPr>
              <a:t>microchannels</a:t>
            </a:r>
            <a:r>
              <a:rPr lang="en-US" altLang="de-DE" dirty="0">
                <a:solidFill>
                  <a:srgbClr val="002060"/>
                </a:solidFill>
                <a:latin typeface="Open Sans" panose="020B0606030504020204" pitchFamily="34" charset="0"/>
              </a:rPr>
              <a:t>. Theoretical Foundations of Chemical Engineering 44, 4, 355-367.</a:t>
            </a:r>
          </a:p>
          <a:p>
            <a:pPr marL="266700" lvl="0" indent="-266700" eaLnBrk="0" fontAlgn="base" hangingPunct="0">
              <a:spcBef>
                <a:spcPct val="0"/>
              </a:spcBef>
              <a:spcAft>
                <a:spcPts val="600"/>
              </a:spcAft>
              <a:buAutoNum type="arabicPlain"/>
            </a:pPr>
            <a:r>
              <a:rPr lang="en-US" altLang="de-DE" dirty="0">
                <a:solidFill>
                  <a:srgbClr val="002060"/>
                </a:solidFill>
                <a:latin typeface="Open Sans" panose="020B0606030504020204" pitchFamily="34" charset="0"/>
              </a:rPr>
              <a:t>Shao, N., A. </a:t>
            </a:r>
            <a:r>
              <a:rPr lang="en-US" altLang="de-DE" dirty="0" err="1">
                <a:solidFill>
                  <a:srgbClr val="002060"/>
                </a:solidFill>
                <a:latin typeface="Open Sans" panose="020B0606030504020204" pitchFamily="34" charset="0"/>
              </a:rPr>
              <a:t>Gavriilidis</a:t>
            </a:r>
            <a:r>
              <a:rPr lang="en-US" altLang="de-DE" dirty="0">
                <a:solidFill>
                  <a:srgbClr val="002060"/>
                </a:solidFill>
                <a:latin typeface="Open Sans" panose="020B0606030504020204" pitchFamily="34" charset="0"/>
              </a:rPr>
              <a:t>, P. </a:t>
            </a:r>
            <a:r>
              <a:rPr lang="en-US" altLang="de-DE" dirty="0" err="1">
                <a:solidFill>
                  <a:srgbClr val="002060"/>
                </a:solidFill>
                <a:latin typeface="Open Sans" panose="020B0606030504020204" pitchFamily="34" charset="0"/>
              </a:rPr>
              <a:t>Angeli</a:t>
            </a:r>
            <a:r>
              <a:rPr lang="en-US" altLang="de-DE" dirty="0">
                <a:solidFill>
                  <a:srgbClr val="002060"/>
                </a:solidFill>
                <a:latin typeface="Open Sans" panose="020B0606030504020204" pitchFamily="34" charset="0"/>
              </a:rPr>
              <a:t> (2009). Flow regimes for adiabatic gas-liquid flow in microchannels. Chemical Engineering Science 64, 11, 2749-2761.</a:t>
            </a:r>
          </a:p>
          <a:p>
            <a:pPr marL="266700" lvl="0" indent="-266700" eaLnBrk="0" fontAlgn="base" hangingPunct="0">
              <a:spcBef>
                <a:spcPct val="0"/>
              </a:spcBef>
              <a:spcAft>
                <a:spcPts val="600"/>
              </a:spcAft>
              <a:buAutoNum type="arabicPlain"/>
            </a:pPr>
            <a:r>
              <a:rPr lang="en-US" altLang="de-DE" dirty="0">
                <a:solidFill>
                  <a:srgbClr val="002060"/>
                </a:solidFill>
                <a:latin typeface="Open Sans" panose="020B0606030504020204" pitchFamily="34" charset="0"/>
              </a:rPr>
              <a:t>Barajas, A.M., R.L. Panton (1993). The effect of contact angle on two-phase flow in capillary tubes. International Journal of Multiphase Flow 19, 19, 337-346.</a:t>
            </a:r>
          </a:p>
        </p:txBody>
      </p:sp>
      <p:cxnSp>
        <p:nvCxnSpPr>
          <p:cNvPr id="92" name="AutoShape 11"/>
          <p:cNvCxnSpPr>
            <a:cxnSpLocks noChangeShapeType="1"/>
          </p:cNvCxnSpPr>
          <p:nvPr/>
        </p:nvCxnSpPr>
        <p:spPr bwMode="auto">
          <a:xfrm>
            <a:off x="3445543" y="36545112"/>
            <a:ext cx="23391371" cy="0"/>
          </a:xfrm>
          <a:prstGeom prst="straightConnector1">
            <a:avLst/>
          </a:prstGeom>
          <a:noFill/>
          <a:ln w="28575" algn="ctr">
            <a:solidFill>
              <a:srgbClr val="0B2A5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B2A51"/>
                  </a:outerShdw>
                </a:effectLst>
              </a14:hiddenEffects>
            </a:ext>
          </a:extLst>
        </p:spPr>
      </p:cxnSp>
      <p:sp>
        <p:nvSpPr>
          <p:cNvPr id="6" name="Rechteck 5"/>
          <p:cNvSpPr/>
          <p:nvPr/>
        </p:nvSpPr>
        <p:spPr>
          <a:xfrm>
            <a:off x="15710848" y="22032550"/>
            <a:ext cx="11160000" cy="877163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ts val="600"/>
              </a:spcAft>
            </a:pPr>
            <a:r>
              <a:rPr lang="de-DE" altLang="de-DE" sz="2300" dirty="0">
                <a:solidFill>
                  <a:schemeClr val="tx2"/>
                </a:solidFill>
                <a:latin typeface="Open Sans" panose="020B0606030504020204" pitchFamily="34" charset="0"/>
              </a:rPr>
              <a:t>Farbschema, Coorporate Design beachten</a:t>
            </a:r>
          </a:p>
          <a:p>
            <a:pPr lvl="0" algn="just" eaLnBrk="0" fontAlgn="base" hangingPunct="0">
              <a:spcBef>
                <a:spcPct val="0"/>
              </a:spcBef>
              <a:spcAft>
                <a:spcPts val="600"/>
              </a:spcAft>
            </a:pPr>
            <a:r>
              <a:rPr lang="de-DE" altLang="de-DE" sz="2300" dirty="0">
                <a:solidFill>
                  <a:schemeClr val="tx2"/>
                </a:solidFill>
                <a:latin typeface="Open Sans" panose="020B0606030504020204" pitchFamily="34" charset="0"/>
              </a:rPr>
              <a:t>https://tu-dresden.de/tu-dresden/kontakte-services/cd</a:t>
            </a:r>
            <a:endParaRPr lang="de-DE" altLang="de-DE" dirty="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720471" y="22984397"/>
            <a:ext cx="7746011" cy="5365592"/>
          </a:xfrm>
          <a:prstGeom prst="rect">
            <a:avLst/>
          </a:prstGeom>
        </p:spPr>
      </p:pic>
      <p:cxnSp>
        <p:nvCxnSpPr>
          <p:cNvPr id="24" name="AutoShape 10">
            <a:extLst>
              <a:ext uri="{FF2B5EF4-FFF2-40B4-BE49-F238E27FC236}">
                <a16:creationId xmlns:a16="http://schemas.microsoft.com/office/drawing/2014/main" id="{E7CEABD7-854F-90E1-CD20-DBBD802807DF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461590" y="13015585"/>
            <a:ext cx="11034000" cy="0"/>
          </a:xfrm>
          <a:prstGeom prst="straightConnector1">
            <a:avLst/>
          </a:prstGeom>
          <a:noFill/>
          <a:ln w="28575">
            <a:solidFill>
              <a:srgbClr val="0B2A5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B2A51"/>
                  </a:outerShdw>
                </a:effectLst>
              </a14:hiddenEffects>
            </a:ext>
          </a:extLst>
        </p:spPr>
      </p:cxnSp>
      <p:cxnSp>
        <p:nvCxnSpPr>
          <p:cNvPr id="32" name="Gerader Verbinder 31">
            <a:extLst>
              <a:ext uri="{FF2B5EF4-FFF2-40B4-BE49-F238E27FC236}">
                <a16:creationId xmlns:a16="http://schemas.microsoft.com/office/drawing/2014/main" id="{E266CB85-D1D0-3D86-C029-6347A83693C7}"/>
              </a:ext>
            </a:extLst>
          </p:cNvPr>
          <p:cNvCxnSpPr>
            <a:cxnSpLocks/>
          </p:cNvCxnSpPr>
          <p:nvPr/>
        </p:nvCxnSpPr>
        <p:spPr>
          <a:xfrm>
            <a:off x="0" y="0"/>
            <a:ext cx="0" cy="3821791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Gerader Verbinder 32">
            <a:extLst>
              <a:ext uri="{FF2B5EF4-FFF2-40B4-BE49-F238E27FC236}">
                <a16:creationId xmlns:a16="http://schemas.microsoft.com/office/drawing/2014/main" id="{77E8C6B7-B5AD-3FC2-FA7C-6EA857A83BDD}"/>
              </a:ext>
            </a:extLst>
          </p:cNvPr>
          <p:cNvCxnSpPr>
            <a:cxnSpLocks/>
          </p:cNvCxnSpPr>
          <p:nvPr/>
        </p:nvCxnSpPr>
        <p:spPr>
          <a:xfrm>
            <a:off x="30275213" y="0"/>
            <a:ext cx="0" cy="3821791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Gerader Verbinder 34">
            <a:extLst>
              <a:ext uri="{FF2B5EF4-FFF2-40B4-BE49-F238E27FC236}">
                <a16:creationId xmlns:a16="http://schemas.microsoft.com/office/drawing/2014/main" id="{70850E21-3C4D-E586-5FBA-6F9EB674C4D5}"/>
              </a:ext>
            </a:extLst>
          </p:cNvPr>
          <p:cNvCxnSpPr>
            <a:cxnSpLocks/>
          </p:cNvCxnSpPr>
          <p:nvPr/>
        </p:nvCxnSpPr>
        <p:spPr>
          <a:xfrm>
            <a:off x="30283387" y="0"/>
            <a:ext cx="0" cy="3821791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AutoShape 10">
            <a:extLst>
              <a:ext uri="{FF2B5EF4-FFF2-40B4-BE49-F238E27FC236}">
                <a16:creationId xmlns:a16="http://schemas.microsoft.com/office/drawing/2014/main" id="{7A8AF626-3208-46BC-99A4-851ABE1245F5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461590" y="19663128"/>
            <a:ext cx="11034000" cy="0"/>
          </a:xfrm>
          <a:prstGeom prst="straightConnector1">
            <a:avLst/>
          </a:prstGeom>
          <a:noFill/>
          <a:ln w="28575">
            <a:solidFill>
              <a:srgbClr val="0B2A5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B2A51"/>
                  </a:outerShdw>
                </a:effectLst>
              </a14:hiddenEffects>
            </a:ext>
          </a:extLst>
        </p:spPr>
      </p:cxnSp>
      <p:cxnSp>
        <p:nvCxnSpPr>
          <p:cNvPr id="57" name="AutoShape 10">
            <a:extLst>
              <a:ext uri="{FF2B5EF4-FFF2-40B4-BE49-F238E27FC236}">
                <a16:creationId xmlns:a16="http://schemas.microsoft.com/office/drawing/2014/main" id="{99F7374F-0452-5127-1B1E-917FBAD43B98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461590" y="28908728"/>
            <a:ext cx="11034000" cy="0"/>
          </a:xfrm>
          <a:prstGeom prst="straightConnector1">
            <a:avLst/>
          </a:prstGeom>
          <a:noFill/>
          <a:ln w="28575">
            <a:solidFill>
              <a:srgbClr val="0B2A5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B2A51"/>
                  </a:outerShdw>
                </a:effectLst>
              </a14:hiddenEffects>
            </a:ext>
          </a:extLst>
        </p:spPr>
      </p:cxnSp>
      <p:cxnSp>
        <p:nvCxnSpPr>
          <p:cNvPr id="60" name="AutoShape 10">
            <a:extLst>
              <a:ext uri="{FF2B5EF4-FFF2-40B4-BE49-F238E27FC236}">
                <a16:creationId xmlns:a16="http://schemas.microsoft.com/office/drawing/2014/main" id="{BA8F4BB7-6084-49C3-5523-3ADF7DA2D882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5752221" y="31254365"/>
            <a:ext cx="11084693" cy="0"/>
          </a:xfrm>
          <a:prstGeom prst="straightConnector1">
            <a:avLst/>
          </a:prstGeom>
          <a:noFill/>
          <a:ln w="28575">
            <a:solidFill>
              <a:srgbClr val="0B2A5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B2A51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10958519"/>
      </p:ext>
    </p:extLst>
  </p:cSld>
  <p:clrMapOvr>
    <a:masterClrMapping/>
  </p:clrMapOvr>
</p:sld>
</file>

<file path=ppt/theme/theme1.xml><?xml version="1.0" encoding="utf-8"?>
<a:theme xmlns:a="http://schemas.openxmlformats.org/drawingml/2006/main" name="TUD_Powerpoint">
  <a:themeElements>
    <a:clrScheme name="TU Dresden CD-Farben">
      <a:dk1>
        <a:sysClr val="windowText" lastClr="000000"/>
      </a:dk1>
      <a:lt1>
        <a:sysClr val="window" lastClr="FFFFFF"/>
      </a:lt1>
      <a:dk2>
        <a:srgbClr val="00305E"/>
      </a:dk2>
      <a:lt2>
        <a:srgbClr val="727879"/>
      </a:lt2>
      <a:accent1>
        <a:srgbClr val="006AB3"/>
      </a:accent1>
      <a:accent2>
        <a:srgbClr val="54378A"/>
      </a:accent2>
      <a:accent3>
        <a:srgbClr val="93107E"/>
      </a:accent3>
      <a:accent4>
        <a:srgbClr val="007D40"/>
      </a:accent4>
      <a:accent5>
        <a:srgbClr val="6AB023"/>
      </a:accent5>
      <a:accent6>
        <a:srgbClr val="EE7F00"/>
      </a:accent6>
      <a:hlink>
        <a:srgbClr val="006AB3"/>
      </a:hlink>
      <a:folHlink>
        <a:srgbClr val="54378A"/>
      </a:folHlink>
    </a:clrScheme>
    <a:fontScheme name="TUD">
      <a:majorFont>
        <a:latin typeface="Open Sans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äsentation3" id="{F94669F3-DC31-45CC-92FC-8398739B7E4D}" vid="{8E47873E-0BAB-41AC-9AF8-4CCD160EA53E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poster_a0_hoch_b1 2">
    <a:dk1>
      <a:srgbClr val="000000"/>
    </a:dk1>
    <a:lt1>
      <a:srgbClr val="FFFFFF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  <a:fontScheme name="poster_a0_hoch_b1">
    <a:majorFont>
      <a:latin typeface="Verdana"/>
      <a:ea typeface=""/>
      <a:cs typeface=""/>
    </a:majorFont>
    <a:minorFont>
      <a:latin typeface="Verdana"/>
      <a:ea typeface=""/>
      <a:cs typeface=""/>
    </a:minorFont>
  </a:fontScheme>
  <a:fmtScheme name="Larissa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TUD_Powerpoint</Template>
  <TotalTime>0</TotalTime>
  <Words>351</Words>
  <Application>Microsoft Office PowerPoint</Application>
  <PresentationFormat>Benutzerdefiniert</PresentationFormat>
  <Paragraphs>57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Calibri</vt:lpstr>
      <vt:lpstr>Open Sans</vt:lpstr>
      <vt:lpstr>Verdana</vt:lpstr>
      <vt:lpstr>TUD_Powerpoint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Sasso,Jana</dc:creator>
  <cp:lastModifiedBy>Schubert, Markus</cp:lastModifiedBy>
  <cp:revision>51</cp:revision>
  <cp:lastPrinted>2023-05-09T09:44:31Z</cp:lastPrinted>
  <dcterms:created xsi:type="dcterms:W3CDTF">2018-01-31T14:48:52Z</dcterms:created>
  <dcterms:modified xsi:type="dcterms:W3CDTF">2023-05-09T15:16:53Z</dcterms:modified>
</cp:coreProperties>
</file>