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3"/>
  </p:handoutMasterIdLst>
  <p:sldIdLst>
    <p:sldId id="257" r:id="rId2"/>
  </p:sldIdLst>
  <p:sldSz cx="30275213" cy="4280376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5" userDrawn="1">
          <p15:clr>
            <a:srgbClr val="A4A3A4"/>
          </p15:clr>
        </p15:guide>
        <p15:guide id="2" pos="2301" userDrawn="1">
          <p15:clr>
            <a:srgbClr val="A4A3A4"/>
          </p15:clr>
        </p15:guide>
        <p15:guide id="3" orient="horz" pos="24118" userDrawn="1">
          <p15:clr>
            <a:srgbClr val="A4A3A4"/>
          </p15:clr>
        </p15:guide>
        <p15:guide id="4" pos="4342" userDrawn="1">
          <p15:clr>
            <a:srgbClr val="A4A3A4"/>
          </p15:clr>
        </p15:guide>
        <p15:guide id="5" pos="4841" userDrawn="1">
          <p15:clr>
            <a:srgbClr val="A4A3A4"/>
          </p15:clr>
        </p15:guide>
        <p15:guide id="6" pos="6859" userDrawn="1">
          <p15:clr>
            <a:srgbClr val="A4A3A4"/>
          </p15:clr>
        </p15:guide>
        <p15:guide id="7" pos="7313" userDrawn="1">
          <p15:clr>
            <a:srgbClr val="A4A3A4"/>
          </p15:clr>
        </p15:guide>
        <p15:guide id="8" pos="9331" userDrawn="1">
          <p15:clr>
            <a:srgbClr val="A4A3A4"/>
          </p15:clr>
        </p15:guide>
        <p15:guide id="9" pos="9808" userDrawn="1">
          <p15:clr>
            <a:srgbClr val="A4A3A4"/>
          </p15:clr>
        </p15:guide>
        <p15:guide id="10" pos="11872" userDrawn="1">
          <p15:clr>
            <a:srgbClr val="A4A3A4"/>
          </p15:clr>
        </p15:guide>
        <p15:guide id="11" pos="12302" userDrawn="1">
          <p15:clr>
            <a:srgbClr val="A4A3A4"/>
          </p15:clr>
        </p15:guide>
        <p15:guide id="12" pos="14276" userDrawn="1">
          <p15:clr>
            <a:srgbClr val="A4A3A4"/>
          </p15:clr>
        </p15:guide>
        <p15:guide id="14" pos="16816" userDrawn="1">
          <p15:clr>
            <a:srgbClr val="A4A3A4"/>
          </p15:clr>
        </p15:guide>
        <p15:guide id="15" pos="14775" userDrawn="1">
          <p15:clr>
            <a:srgbClr val="A4A3A4"/>
          </p15:clr>
        </p15:guide>
        <p15:guide id="16" orient="horz" pos="247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5448" y="-870"/>
      </p:cViewPr>
      <p:guideLst>
        <p:guide orient="horz" pos="3185"/>
        <p:guide pos="2301"/>
        <p:guide orient="horz" pos="24118"/>
        <p:guide pos="4342"/>
        <p:guide pos="4841"/>
        <p:guide pos="6859"/>
        <p:guide pos="7313"/>
        <p:guide pos="9331"/>
        <p:guide pos="9808"/>
        <p:guide pos="11872"/>
        <p:guide pos="12302"/>
        <p:guide pos="14276"/>
        <p:guide pos="16816"/>
        <p:guide pos="14775"/>
        <p:guide orient="horz" pos="247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kumente%20und%20Einstellungen\CVT\Anwendungsdaten\Microsoft\Excel\Mappe1%20(version%201).xlsb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16761159453341"/>
          <c:y val="4.0793287566743143E-2"/>
          <c:w val="0.82100860421972621"/>
          <c:h val="0.73652900039417324"/>
        </c:manualLayout>
      </c:layout>
      <c:lineChart>
        <c:grouping val="standard"/>
        <c:varyColors val="0"/>
        <c:ser>
          <c:idx val="0"/>
          <c:order val="0"/>
          <c:tx>
            <c:v>Messung bei 20 °C und 50 bar</c:v>
          </c:tx>
          <c:cat>
            <c:numRef>
              <c:f>Tabelle1!$A$2:$A$9</c:f>
              <c:numCache>
                <c:formatCode>0</c:formatCode>
                <c:ptCount val="8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1.149999999999997</c:v>
                </c:pt>
                <c:pt idx="1">
                  <c:v>1.56</c:v>
                </c:pt>
                <c:pt idx="2">
                  <c:v>1.7800000000000016</c:v>
                </c:pt>
                <c:pt idx="3">
                  <c:v>2</c:v>
                </c:pt>
                <c:pt idx="4">
                  <c:v>2.15</c:v>
                </c:pt>
                <c:pt idx="5">
                  <c:v>2.48</c:v>
                </c:pt>
                <c:pt idx="6">
                  <c:v>2.5099999999999998</c:v>
                </c:pt>
                <c:pt idx="7">
                  <c:v>2.58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1B-4F19-B4EF-CEB18DA0C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016816"/>
        <c:axId val="216013288"/>
      </c:lineChart>
      <c:catAx>
        <c:axId val="216016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de-DE" sz="2200" dirty="0"/>
                  <a:t>Zeit / s</a:t>
                </a:r>
              </a:p>
            </c:rich>
          </c:tx>
          <c:layout>
            <c:manualLayout>
              <c:xMode val="edge"/>
              <c:yMode val="edge"/>
              <c:x val="0.47438102526902204"/>
              <c:y val="0.91607818879019076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>
            <a:solidFill>
              <a:srgbClr val="0B2A51"/>
            </a:solidFill>
          </a:ln>
        </c:spPr>
        <c:txPr>
          <a:bodyPr/>
          <a:lstStyle/>
          <a:p>
            <a:pPr>
              <a:defRPr sz="2200"/>
            </a:pPr>
            <a:endParaRPr lang="de-DE"/>
          </a:p>
        </c:txPr>
        <c:crossAx val="216013288"/>
        <c:crosses val="autoZero"/>
        <c:auto val="1"/>
        <c:lblAlgn val="ctr"/>
        <c:lblOffset val="100"/>
        <c:noMultiLvlLbl val="0"/>
      </c:catAx>
      <c:valAx>
        <c:axId val="2160132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 dirty="0"/>
                  <a:t>Wert / -</a:t>
                </a:r>
              </a:p>
            </c:rich>
          </c:tx>
          <c:layout>
            <c:manualLayout>
              <c:xMode val="edge"/>
              <c:yMode val="edge"/>
              <c:x val="1.9008797769387555E-2"/>
              <c:y val="0.248535465330273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srgbClr val="0B2A51"/>
            </a:solidFill>
          </a:ln>
        </c:spPr>
        <c:txPr>
          <a:bodyPr/>
          <a:lstStyle/>
          <a:p>
            <a:pPr>
              <a:defRPr sz="2200"/>
            </a:pPr>
            <a:endParaRPr lang="de-DE"/>
          </a:p>
        </c:txPr>
        <c:crossAx val="216016816"/>
        <c:crosses val="autoZero"/>
        <c:crossBetween val="midCat"/>
        <c:majorUnit val="1"/>
      </c:valAx>
      <c:spPr>
        <a:noFill/>
        <a:ln>
          <a:solidFill>
            <a:srgbClr val="0B2A5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200"/>
            </a:pPr>
            <a:endParaRPr lang="de-DE"/>
          </a:p>
        </c:txPr>
      </c:legendEntry>
      <c:layout>
        <c:manualLayout>
          <c:xMode val="edge"/>
          <c:yMode val="edge"/>
          <c:x val="0.25251114377654627"/>
          <c:y val="0.54814497819621133"/>
          <c:w val="0.71760765202755594"/>
          <c:h val="0.18054283260359044"/>
        </c:manualLayout>
      </c:layout>
      <c:overlay val="1"/>
      <c:txPr>
        <a:bodyPr/>
        <a:lstStyle/>
        <a:p>
          <a:pPr>
            <a:defRPr sz="22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0B2A51"/>
          </a:solidFill>
        </a:defRPr>
      </a:pPr>
      <a:endParaRPr lang="de-DE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8BF04-3A25-4F4D-B052-4A1C9C9CBB4A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EA61A-2B7A-4D88-9F89-EA9A53D1DD3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5783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169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960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545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uer Kopf + Fu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0" y="38295263"/>
            <a:ext cx="30338713" cy="4508500"/>
          </a:xfrm>
          <a:prstGeom prst="rect">
            <a:avLst/>
          </a:prstGeom>
          <a:solidFill>
            <a:srgbClr val="0B2A51"/>
          </a:solidFill>
          <a:ln w="25400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0" y="4319587"/>
            <a:ext cx="30275213" cy="720726"/>
          </a:xfrm>
          <a:prstGeom prst="rect">
            <a:avLst/>
          </a:prstGeom>
          <a:solidFill>
            <a:srgbClr val="0B2A51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4320000" tIns="0" rIns="4320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 userDrawn="1"/>
        </p:nvSpPr>
        <p:spPr bwMode="auto">
          <a:xfrm>
            <a:off x="1588" y="1588"/>
            <a:ext cx="30275212" cy="4319587"/>
          </a:xfrm>
          <a:prstGeom prst="rect">
            <a:avLst/>
          </a:prstGeom>
          <a:solidFill>
            <a:srgbClr val="0B2A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rgbClr val="0B2A51"/>
                </a:solidFill>
                <a:effectLst/>
                <a:latin typeface="Open Sans" panose="020B0606030504020204" pitchFamily="34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7" name="Picture 15" descr="TUD_Logo_weiss_22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1225550"/>
            <a:ext cx="8212137" cy="238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  <p:sp>
        <p:nvSpPr>
          <p:cNvPr id="20" name="Text Box 5"/>
          <p:cNvSpPr txBox="1">
            <a:spLocks noChangeArrowheads="1"/>
          </p:cNvSpPr>
          <p:nvPr userDrawn="1"/>
        </p:nvSpPr>
        <p:spPr bwMode="auto">
          <a:xfrm>
            <a:off x="11605846" y="39395393"/>
            <a:ext cx="10034953" cy="25860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Kontakt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Technische Universität Dresden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Institut für Verfahrenstechnik und Umwelttechnik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Professur für Chemische Verfahrenstechnik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Prof. Dr.-Ing. M. Schubert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Email: cvt@mailbox.tu-dresden.de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Web: www.cvt.tu-dresden.de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 userDrawn="1"/>
        </p:nvSpPr>
        <p:spPr bwMode="auto">
          <a:xfrm>
            <a:off x="3540125" y="39265226"/>
            <a:ext cx="3592195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Mitglied im Netzwerk von: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12" descr="DDC-Logo_weis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39728776"/>
            <a:ext cx="3171825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470760" y="39522912"/>
            <a:ext cx="7273423" cy="207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32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>
          <p15:clr>
            <a:srgbClr val="FBAE40"/>
          </p15:clr>
        </p15:guide>
        <p15:guide id="2" pos="953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spect="1" noChangeArrowheads="1"/>
          </p:cNvSpPr>
          <p:nvPr userDrawn="1"/>
        </p:nvSpPr>
        <p:spPr bwMode="auto">
          <a:xfrm>
            <a:off x="-1588" y="4318000"/>
            <a:ext cx="30465713" cy="38484175"/>
          </a:xfrm>
          <a:prstGeom prst="rect">
            <a:avLst/>
          </a:prstGeom>
          <a:solidFill>
            <a:srgbClr val="0B2A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rgbClr val="0B2A51"/>
                </a:solidFill>
                <a:effectLst/>
                <a:latin typeface="Open Sans" panose="020B0606030504020204" pitchFamily="34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-1588" y="4318000"/>
            <a:ext cx="30527626" cy="7207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4320000" tIns="0" rIns="4320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spect="1" noChangeArrowheads="1"/>
          </p:cNvSpPr>
          <p:nvPr userDrawn="1"/>
        </p:nvSpPr>
        <p:spPr bwMode="auto">
          <a:xfrm>
            <a:off x="-1588" y="-1588"/>
            <a:ext cx="30465713" cy="4319588"/>
          </a:xfrm>
          <a:prstGeom prst="rect">
            <a:avLst/>
          </a:prstGeom>
          <a:solidFill>
            <a:srgbClr val="0B2A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rgbClr val="0B2A51"/>
                </a:solidFill>
                <a:effectLst/>
                <a:latin typeface="Open Sans" panose="020B0606030504020204" pitchFamily="34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3538538" y="39263638"/>
            <a:ext cx="5400000" cy="2586037"/>
          </a:xfrm>
          <a:prstGeom prst="rect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Referenzen: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5" name="Picture 9" descr="TUD_Logo_weiss_22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1222375"/>
            <a:ext cx="8212137" cy="238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  <p:sp>
        <p:nvSpPr>
          <p:cNvPr id="12" name="Rechteck 11"/>
          <p:cNvSpPr>
            <a:spLocks noChangeArrowheads="1"/>
          </p:cNvSpPr>
          <p:nvPr userDrawn="1"/>
        </p:nvSpPr>
        <p:spPr bwMode="auto">
          <a:xfrm>
            <a:off x="21558190" y="39725600"/>
            <a:ext cx="521811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800" b="1" kern="1200">
                <a:solidFill>
                  <a:schemeClr val="bg2"/>
                </a:solidFill>
                <a:latin typeface="Microsoft Sans Serif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31800" indent="25400" algn="l" rtl="0" eaLnBrk="0" fontAlgn="base" hangingPunct="0">
              <a:spcBef>
                <a:spcPct val="0"/>
              </a:spcBef>
              <a:spcAft>
                <a:spcPct val="0"/>
              </a:spcAft>
              <a:defRPr sz="6800" b="1" kern="1200">
                <a:solidFill>
                  <a:schemeClr val="bg2"/>
                </a:solidFill>
                <a:latin typeface="Microsoft Sans Serif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63600" indent="50800" algn="l" rtl="0" eaLnBrk="0" fontAlgn="base" hangingPunct="0">
              <a:spcBef>
                <a:spcPct val="0"/>
              </a:spcBef>
              <a:spcAft>
                <a:spcPct val="0"/>
              </a:spcAft>
              <a:defRPr sz="6800" b="1" kern="1200">
                <a:solidFill>
                  <a:schemeClr val="bg2"/>
                </a:solidFill>
                <a:latin typeface="Microsoft Sans Serif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96988" indent="74613" algn="l" rtl="0" eaLnBrk="0" fontAlgn="base" hangingPunct="0">
              <a:spcBef>
                <a:spcPct val="0"/>
              </a:spcBef>
              <a:spcAft>
                <a:spcPct val="0"/>
              </a:spcAft>
              <a:defRPr sz="6800" b="1" kern="1200">
                <a:solidFill>
                  <a:schemeClr val="bg2"/>
                </a:solidFill>
                <a:latin typeface="Microsoft Sans Serif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28788" indent="100013" algn="l" rtl="0" eaLnBrk="0" fontAlgn="base" hangingPunct="0">
              <a:spcBef>
                <a:spcPct val="0"/>
              </a:spcBef>
              <a:spcAft>
                <a:spcPct val="0"/>
              </a:spcAft>
              <a:defRPr sz="6800" b="1" kern="1200">
                <a:solidFill>
                  <a:schemeClr val="bg2"/>
                </a:solidFill>
                <a:latin typeface="Microsoft Sans Serif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6800" b="1" kern="1200">
                <a:solidFill>
                  <a:schemeClr val="bg2"/>
                </a:solidFill>
                <a:latin typeface="Microsoft Sans Serif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6800" b="1" kern="1200">
                <a:solidFill>
                  <a:schemeClr val="bg2"/>
                </a:solidFill>
                <a:latin typeface="Microsoft Sans Serif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6800" b="1" kern="1200">
                <a:solidFill>
                  <a:schemeClr val="bg2"/>
                </a:solidFill>
                <a:latin typeface="Microsoft Sans Serif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6800" b="1" kern="1200">
                <a:solidFill>
                  <a:schemeClr val="bg2"/>
                </a:solidFill>
                <a:latin typeface="Microsoft Sans Serif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4400" dirty="0">
                <a:solidFill>
                  <a:schemeClr val="bg1"/>
                </a:solidFill>
                <a:latin typeface="Arial" panose="020B0604020202020204" pitchFamily="34" charset="0"/>
              </a:rPr>
              <a:t>CHEMISCHE</a:t>
            </a:r>
          </a:p>
          <a:p>
            <a:pPr eaLnBrk="1" hangingPunct="1"/>
            <a:r>
              <a:rPr lang="de-DE" altLang="de-DE" sz="4400" dirty="0">
                <a:solidFill>
                  <a:schemeClr val="bg1"/>
                </a:solidFill>
                <a:latin typeface="Arial" panose="020B0604020202020204" pitchFamily="34" charset="0"/>
              </a:rPr>
              <a:t>VERFAHRENS-</a:t>
            </a:r>
          </a:p>
          <a:p>
            <a:pPr eaLnBrk="1" hangingPunct="1"/>
            <a:r>
              <a:rPr lang="de-DE" altLang="de-DE" sz="4400" dirty="0">
                <a:solidFill>
                  <a:schemeClr val="bg1"/>
                </a:solidFill>
                <a:latin typeface="Arial" panose="020B0604020202020204" pitchFamily="34" charset="0"/>
              </a:rPr>
              <a:t>TECHNIK</a:t>
            </a:r>
          </a:p>
        </p:txBody>
      </p:sp>
      <p:pic>
        <p:nvPicPr>
          <p:cNvPr id="14" name="Picture 2718" descr="CVT_gros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440" y="39706550"/>
            <a:ext cx="2286000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5"/>
          <p:cNvSpPr txBox="1">
            <a:spLocks noChangeArrowheads="1"/>
          </p:cNvSpPr>
          <p:nvPr userDrawn="1"/>
        </p:nvSpPr>
        <p:spPr bwMode="auto">
          <a:xfrm>
            <a:off x="9529030" y="39263638"/>
            <a:ext cx="5400000" cy="2586037"/>
          </a:xfrm>
          <a:prstGeom prst="rect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Referenzen: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15519522" y="39263638"/>
            <a:ext cx="5400000" cy="2586037"/>
          </a:xfrm>
          <a:prstGeom prst="rect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Referenzen: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7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349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01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373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844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824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90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859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565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C84F8-620C-42A6-B4C4-8B7911F19272}" type="datetimeFigureOut">
              <a:rPr lang="de-DE" smtClean="0"/>
              <a:t>09.05.2023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06BCD-9EEC-4951-BCDC-A3E4E64401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217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8" r:id="rId12"/>
    <p:sldLayoutId id="2147483663" r:id="rId13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437606" y="5860565"/>
            <a:ext cx="23075900" cy="279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ts val="1600"/>
              </a:spcAft>
            </a:pPr>
            <a:r>
              <a:rPr lang="en-US" altLang="de-DE" sz="8300" b="1" dirty="0" err="1">
                <a:solidFill>
                  <a:srgbClr val="002F5D"/>
                </a:solidFill>
                <a:latin typeface="Open Sans" panose="020B0606030504020204" pitchFamily="34" charset="0"/>
              </a:rPr>
              <a:t>Bachelorarbeit</a:t>
            </a:r>
            <a:r>
              <a:rPr lang="en-US" altLang="de-DE" sz="8300" b="1" dirty="0">
                <a:solidFill>
                  <a:srgbClr val="002F5D"/>
                </a:solidFill>
                <a:latin typeface="Open Sans" panose="020B0606030504020204" pitchFamily="34" charset="0"/>
              </a:rPr>
              <a:t> / </a:t>
            </a:r>
            <a:r>
              <a:rPr lang="en-US" altLang="de-DE" sz="8300" b="1" dirty="0" err="1">
                <a:solidFill>
                  <a:srgbClr val="002F5D"/>
                </a:solidFill>
                <a:latin typeface="Open Sans" panose="020B0606030504020204" pitchFamily="34" charset="0"/>
              </a:rPr>
              <a:t>Diplomarbeit</a:t>
            </a:r>
            <a:r>
              <a:rPr lang="en-US" altLang="de-DE" sz="8300" b="1" dirty="0">
                <a:solidFill>
                  <a:srgbClr val="002F5D"/>
                </a:solidFill>
                <a:latin typeface="Open Sans" panose="020B0606030504020204" pitchFamily="34" charset="0"/>
              </a:rPr>
              <a:t>: </a:t>
            </a:r>
            <a:r>
              <a:rPr lang="en-US" altLang="de-DE" sz="8300" b="1" dirty="0" err="1">
                <a:solidFill>
                  <a:srgbClr val="002F5D"/>
                </a:solidFill>
                <a:latin typeface="Open Sans" panose="020B0606030504020204" pitchFamily="34" charset="0"/>
              </a:rPr>
              <a:t>Titel</a:t>
            </a:r>
            <a:r>
              <a:rPr lang="en-US" altLang="de-DE" sz="8300" b="1" dirty="0">
                <a:solidFill>
                  <a:srgbClr val="002F5D"/>
                </a:solidFill>
                <a:latin typeface="Open Sans" panose="020B0606030504020204" pitchFamily="34" charset="0"/>
              </a:rPr>
              <a:t> </a:t>
            </a:r>
            <a:r>
              <a:rPr lang="en-US" altLang="de-DE" sz="8300" dirty="0">
                <a:solidFill>
                  <a:srgbClr val="002F5D"/>
                </a:solidFill>
                <a:latin typeface="Open Sans" panose="020B0606030504020204" pitchFamily="34" charset="0"/>
              </a:rPr>
              <a:t>……….....</a:t>
            </a:r>
            <a:r>
              <a:rPr lang="en-US" altLang="de-DE" sz="8300" b="1" dirty="0">
                <a:solidFill>
                  <a:srgbClr val="002F5D"/>
                </a:solidFill>
                <a:latin typeface="Open Sans" panose="020B0606030504020204" pitchFamily="34" charset="0"/>
              </a:rPr>
              <a:t> </a:t>
            </a:r>
            <a:r>
              <a:rPr lang="en-US" altLang="de-DE" sz="8300" dirty="0">
                <a:solidFill>
                  <a:srgbClr val="002F5D"/>
                </a:solidFill>
                <a:latin typeface="Open Sans" panose="020B0606030504020204" pitchFamily="34" charset="0"/>
              </a:rPr>
              <a:t>……………………………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437606" y="13404530"/>
            <a:ext cx="6714579" cy="110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r>
              <a:rPr kumimoji="0" lang="de-DE" altLang="de-DE" sz="4600" b="1" i="0" u="none" strike="noStrike" cap="none" normalizeH="0" baseline="0" dirty="0">
                <a:ln>
                  <a:noFill/>
                </a:ln>
                <a:solidFill>
                  <a:srgbClr val="002F5D"/>
                </a:solidFill>
                <a:effectLst/>
                <a:latin typeface="Open Sans" panose="020B0606030504020204" pitchFamily="34" charset="0"/>
              </a:rPr>
              <a:t>Motivation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37606" y="20082587"/>
            <a:ext cx="7816850" cy="9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kumimoji="0" lang="de-DE" altLang="de-DE" sz="4600" b="1" i="0" u="none" strike="noStrike" cap="none" normalizeH="0" baseline="0" dirty="0">
                <a:ln>
                  <a:noFill/>
                </a:ln>
                <a:solidFill>
                  <a:srgbClr val="002F5D"/>
                </a:solidFill>
                <a:effectLst/>
                <a:latin typeface="Open Sans" panose="020B0606030504020204" pitchFamily="34" charset="0"/>
              </a:rPr>
              <a:t>Versuchsaufbau</a:t>
            </a:r>
          </a:p>
          <a:p>
            <a:r>
              <a:rPr lang="de-DE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endParaRPr kumimoji="0" lang="de-DE" altLang="de-DE" sz="4600" b="1" i="0" u="none" strike="noStrike" cap="none" normalizeH="0" baseline="0" dirty="0">
              <a:ln>
                <a:noFill/>
              </a:ln>
              <a:solidFill>
                <a:srgbClr val="002F5D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515881" y="4412361"/>
            <a:ext cx="23741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3100" b="1" dirty="0">
                <a:solidFill>
                  <a:srgbClr val="002F5D"/>
                </a:solidFill>
                <a:latin typeface="Open Sans" panose="020B0606030504020204" pitchFamily="34" charset="0"/>
              </a:rPr>
              <a:t>Fakultät Maschinenwesen    </a:t>
            </a:r>
            <a:r>
              <a:rPr lang="de-DE" altLang="de-DE" sz="3100" dirty="0">
                <a:solidFill>
                  <a:srgbClr val="002F5D"/>
                </a:solidFill>
                <a:latin typeface="Open Sans" panose="020B0606030504020204" pitchFamily="34" charset="0"/>
              </a:rPr>
              <a:t>Institut für Verfahrenstechnik und Umwelttechnik    Professur für Chemische Verfahrenstechnik</a:t>
            </a:r>
            <a:endParaRPr lang="en-GB" sz="3100" dirty="0"/>
          </a:p>
        </p:txBody>
      </p:sp>
      <p:sp>
        <p:nvSpPr>
          <p:cNvPr id="17" name="Rechteck 16"/>
          <p:cNvSpPr/>
          <p:nvPr/>
        </p:nvSpPr>
        <p:spPr>
          <a:xfrm>
            <a:off x="3437606" y="14425596"/>
            <a:ext cx="1105798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de-DE" altLang="de-DE" sz="2300" dirty="0">
                <a:solidFill>
                  <a:srgbClr val="002F5D"/>
                </a:solidFill>
                <a:latin typeface="Open Sans" panose="020B0606030504020204" pitchFamily="34" charset="0"/>
              </a:rPr>
              <a:t>Hier steht die Einleitung und Motivation. Die Schriftwart ist Open Sans und die Schriftgröße ist 23. Eingefügte Abbildungen werden mit Abb. beschriftet. Generelle Schriftfarbe ist dunkelblau.</a:t>
            </a:r>
            <a:endParaRPr lang="de-DE" altLang="de-DE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437606" y="21180586"/>
            <a:ext cx="110579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de-DE" altLang="de-DE" sz="2300" dirty="0">
                <a:solidFill>
                  <a:srgbClr val="002F5D"/>
                </a:solidFill>
                <a:latin typeface="Open Sans" panose="020B0606030504020204" pitchFamily="34" charset="0"/>
              </a:rPr>
              <a:t>Hier stehen Details zum Versuchsaufbau. Fotos und Fleißschemata ergänzen die textlichen Ausführungen.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3437606" y="9277406"/>
            <a:ext cx="8801704" cy="3323987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pPr eaLnBrk="1" hangingPunct="1">
              <a:spcAft>
                <a:spcPts val="1800"/>
              </a:spcAft>
              <a:tabLst>
                <a:tab pos="2682875" algn="l"/>
                <a:tab pos="3494088" algn="l"/>
              </a:tabLst>
              <a:defRPr/>
            </a:pPr>
            <a:r>
              <a:rPr lang="de-DE" sz="2500" dirty="0">
                <a:solidFill>
                  <a:srgbClr val="001D4B"/>
                </a:solidFill>
              </a:rPr>
              <a:t>Bearbeiter:		Max Mustermann</a:t>
            </a:r>
          </a:p>
          <a:p>
            <a:pPr marL="3494088" indent="-3494088" eaLnBrk="1" hangingPunct="1">
              <a:spcAft>
                <a:spcPts val="1800"/>
              </a:spcAft>
              <a:tabLst>
                <a:tab pos="2682875" algn="l"/>
                <a:tab pos="3494088" algn="l"/>
              </a:tabLst>
              <a:defRPr/>
            </a:pPr>
            <a:r>
              <a:rPr lang="de-DE" sz="2500" dirty="0">
                <a:solidFill>
                  <a:srgbClr val="001D4B"/>
                </a:solidFill>
              </a:rPr>
              <a:t>Studiengang: 		Verfahrenstechnik und Natur-</a:t>
            </a:r>
            <a:r>
              <a:rPr lang="de-DE" sz="2500" dirty="0" err="1">
                <a:solidFill>
                  <a:srgbClr val="001D4B"/>
                </a:solidFill>
              </a:rPr>
              <a:t>stofftechnik</a:t>
            </a:r>
            <a:endParaRPr lang="de-DE" sz="2500" dirty="0">
              <a:solidFill>
                <a:srgbClr val="001D4B"/>
              </a:solidFill>
            </a:endParaRPr>
          </a:p>
          <a:p>
            <a:pPr lvl="0">
              <a:spcAft>
                <a:spcPts val="1800"/>
              </a:spcAft>
              <a:tabLst>
                <a:tab pos="2682875" algn="l"/>
                <a:tab pos="3494088" algn="l"/>
              </a:tabLst>
              <a:defRPr/>
            </a:pPr>
            <a:r>
              <a:rPr lang="de-DE" sz="2500" dirty="0">
                <a:solidFill>
                  <a:srgbClr val="001D4B"/>
                </a:solidFill>
              </a:rPr>
              <a:t>Betr. Hochschullehrer: 	Prof. Dr.-Ing. M. Schubert</a:t>
            </a:r>
          </a:p>
          <a:p>
            <a:pPr lvl="0">
              <a:spcAft>
                <a:spcPts val="1800"/>
              </a:spcAft>
              <a:tabLst>
                <a:tab pos="2682875" algn="l"/>
                <a:tab pos="3494088" algn="l"/>
              </a:tabLst>
              <a:defRPr/>
            </a:pPr>
            <a:r>
              <a:rPr lang="de-DE" sz="2500" dirty="0">
                <a:solidFill>
                  <a:srgbClr val="001D4B"/>
                </a:solidFill>
                <a:cs typeface="Arial" charset="0"/>
              </a:rPr>
              <a:t>Betreuer:</a:t>
            </a:r>
            <a:r>
              <a:rPr lang="de-DE" sz="2500" dirty="0">
                <a:solidFill>
                  <a:srgbClr val="001D4B"/>
                </a:solidFill>
              </a:rPr>
              <a:t>		Dr.-Ing. … (ggf. Firma)</a:t>
            </a:r>
          </a:p>
          <a:p>
            <a:pPr lvl="0">
              <a:spcAft>
                <a:spcPts val="1800"/>
              </a:spcAft>
              <a:tabLst>
                <a:tab pos="2682875" algn="l"/>
                <a:tab pos="3494088" algn="l"/>
              </a:tabLst>
              <a:defRPr/>
            </a:pPr>
            <a:r>
              <a:rPr lang="de-DE" sz="2500" dirty="0">
                <a:solidFill>
                  <a:srgbClr val="001D4B"/>
                </a:solidFill>
              </a:rPr>
              <a:t>Tag der Einreichung:	TT.MM.JAHR</a:t>
            </a:r>
            <a:endParaRPr lang="de-DE" sz="2800" dirty="0">
              <a:solidFill>
                <a:srgbClr val="001D4B"/>
              </a:solidFill>
              <a:latin typeface="+mn-lt"/>
              <a:cs typeface="+mn-cs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12071045" y="9419794"/>
            <a:ext cx="2293173" cy="30291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anchor="ctr">
            <a:noAutofit/>
          </a:bodyPr>
          <a:lstStyle/>
          <a:p>
            <a:pPr algn="ctr" eaLnBrk="1" hangingPunct="1">
              <a:spcAft>
                <a:spcPts val="1800"/>
              </a:spcAft>
              <a:defRPr/>
            </a:pPr>
            <a:r>
              <a:rPr lang="de-DE" sz="2800" dirty="0">
                <a:solidFill>
                  <a:srgbClr val="001D4B"/>
                </a:solidFill>
                <a:latin typeface="+mn-lt"/>
                <a:cs typeface="+mn-cs"/>
              </a:rPr>
              <a:t>optional FOTO</a:t>
            </a:r>
            <a:endParaRPr lang="de-DE" sz="2800" b="0" dirty="0">
              <a:solidFill>
                <a:srgbClr val="001D4B"/>
              </a:solidFill>
              <a:latin typeface="+mn-lt"/>
              <a:cs typeface="+mn-cs"/>
            </a:endParaRP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5779624" y="9262569"/>
            <a:ext cx="10349557" cy="110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r>
              <a:rPr kumimoji="0" lang="de-DE" altLang="de-DE" sz="4600" b="1" i="0" u="none" strike="noStrike" cap="none" normalizeH="0" baseline="0" dirty="0">
                <a:ln>
                  <a:noFill/>
                </a:ln>
                <a:solidFill>
                  <a:srgbClr val="002F5D"/>
                </a:solidFill>
                <a:effectLst/>
                <a:latin typeface="Open Sans" panose="020B0606030504020204" pitchFamily="34" charset="0"/>
              </a:rPr>
              <a:t>Ergebnisse und Diskussion</a:t>
            </a:r>
          </a:p>
        </p:txBody>
      </p:sp>
      <p:sp>
        <p:nvSpPr>
          <p:cNvPr id="52" name="Rechteck 51"/>
          <p:cNvSpPr/>
          <p:nvPr/>
        </p:nvSpPr>
        <p:spPr>
          <a:xfrm>
            <a:off x="15718884" y="10313682"/>
            <a:ext cx="11160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de-DE" altLang="de-DE" sz="2300" dirty="0">
                <a:solidFill>
                  <a:srgbClr val="002F5D"/>
                </a:solidFill>
                <a:latin typeface="Open Sans" panose="020B0606030504020204" pitchFamily="34" charset="0"/>
              </a:rPr>
              <a:t>Hier stehen die Ergebnisse und deren Diskussion. Textliche Ausführungen werden durch Tabellen und Abbildungen ergänzt.</a:t>
            </a:r>
            <a:endParaRPr lang="de-DE" altLang="de-DE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54" name="Picture 13" descr="C:\Dokumente und Einstellungen\Farzad Lali\Desktop\Foam Suspen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235" y="15353655"/>
            <a:ext cx="3000375" cy="319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hteck 54"/>
          <p:cNvSpPr/>
          <p:nvPr/>
        </p:nvSpPr>
        <p:spPr>
          <a:xfrm>
            <a:off x="11238967" y="18690707"/>
            <a:ext cx="3114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8525" indent="-898525"/>
            <a:r>
              <a:rPr lang="en-US" altLang="de-DE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Abb. 1:	Bildbeschriftung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8" name="AutoShape 10"/>
          <p:cNvCxnSpPr>
            <a:cxnSpLocks noChangeShapeType="1"/>
          </p:cNvCxnSpPr>
          <p:nvPr/>
        </p:nvCxnSpPr>
        <p:spPr bwMode="auto">
          <a:xfrm>
            <a:off x="3461590" y="8868251"/>
            <a:ext cx="23367150" cy="0"/>
          </a:xfrm>
          <a:prstGeom prst="straightConnector1">
            <a:avLst/>
          </a:prstGeom>
          <a:noFill/>
          <a:ln w="28575">
            <a:solidFill>
              <a:srgbClr val="0B2A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437606" y="29318027"/>
            <a:ext cx="10390447" cy="99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kumimoji="0" lang="de-DE" altLang="de-DE" sz="4600" b="1" i="0" u="none" strike="noStrike" cap="none" normalizeH="0" baseline="0" dirty="0">
                <a:ln>
                  <a:noFill/>
                </a:ln>
                <a:solidFill>
                  <a:srgbClr val="002F5D"/>
                </a:solidFill>
                <a:effectLst/>
                <a:latin typeface="Open Sans" panose="020B0606030504020204" pitchFamily="34" charset="0"/>
              </a:rPr>
              <a:t>Experimentelle Untersuchungen</a:t>
            </a:r>
          </a:p>
          <a:p>
            <a:r>
              <a:rPr lang="de-DE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endParaRPr kumimoji="0" lang="de-DE" altLang="de-DE" sz="4600" b="1" i="0" u="none" strike="noStrike" cap="none" normalizeH="0" baseline="0" dirty="0">
              <a:ln>
                <a:noFill/>
              </a:ln>
              <a:solidFill>
                <a:srgbClr val="002F5D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3461590" y="30416026"/>
            <a:ext cx="110579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de-DE" altLang="de-DE" sz="2300" dirty="0">
                <a:solidFill>
                  <a:srgbClr val="002F5D"/>
                </a:solidFill>
                <a:latin typeface="Open Sans" panose="020B0606030504020204" pitchFamily="34" charset="0"/>
              </a:rPr>
              <a:t>Hier folgen Details zu den Untersuchungen, wie Versuchsplanung, Versuchs-durchführung etc.</a:t>
            </a:r>
          </a:p>
        </p:txBody>
      </p:sp>
      <p:graphicFrame>
        <p:nvGraphicFramePr>
          <p:cNvPr id="67" name="Tabel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67747"/>
              </p:ext>
            </p:extLst>
          </p:nvPr>
        </p:nvGraphicFramePr>
        <p:xfrm>
          <a:off x="15839520" y="12256460"/>
          <a:ext cx="10946700" cy="1706760"/>
        </p:xfrm>
        <a:graphic>
          <a:graphicData uri="http://schemas.openxmlformats.org/drawingml/2006/table">
            <a:tbl>
              <a:tblPr/>
              <a:tblGrid>
                <a:gridCol w="182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6641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>
                          <a:solidFill>
                            <a:srgbClr val="0B2A51"/>
                          </a:solidFill>
                        </a:rPr>
                        <a:t>Anzahl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rgbClr val="0B2A51"/>
                      </a:solidFill>
                      <a:prstDash val="soli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>
                          <a:solidFill>
                            <a:srgbClr val="0B2A51"/>
                          </a:solidFill>
                        </a:rPr>
                        <a:t>Nummer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rgbClr val="0B2A51"/>
                      </a:solidFill>
                      <a:prstDash val="soli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>
                          <a:solidFill>
                            <a:srgbClr val="0B2A51"/>
                          </a:solidFill>
                        </a:rPr>
                        <a:t>Stelle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rgbClr val="0B2A51"/>
                      </a:solidFill>
                      <a:prstDash val="soli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>
                          <a:solidFill>
                            <a:srgbClr val="0B2A51"/>
                          </a:solidFill>
                        </a:rPr>
                        <a:t>Wann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rgbClr val="0B2A51"/>
                      </a:solidFill>
                      <a:prstDash val="solid"/>
                    </a:lnT>
                    <a:lnB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>
                          <a:solidFill>
                            <a:srgbClr val="0B2A51"/>
                          </a:solidFill>
                        </a:rPr>
                        <a:t>Was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rgbClr val="0B2A51"/>
                      </a:solidFill>
                      <a:prstDash val="solid"/>
                    </a:lnT>
                    <a:lnB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>
                          <a:solidFill>
                            <a:srgbClr val="0B2A51"/>
                          </a:solidFill>
                        </a:rPr>
                        <a:t>Wo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rgbClr val="0B2A51"/>
                      </a:solidFill>
                      <a:prstDash val="solid"/>
                    </a:lnT>
                    <a:lnB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8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3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2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2011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a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Hier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8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1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2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2011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b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Da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7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2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2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2011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c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rgbClr val="0B2A51"/>
                          </a:solidFill>
                        </a:rPr>
                        <a:t>Dort</a:t>
                      </a:r>
                    </a:p>
                  </a:txBody>
                  <a:tcPr marL="91439" marR="91439" marT="45705" marB="4570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2A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rgbClr val="0B2A5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Rechteck 67"/>
          <p:cNvSpPr/>
          <p:nvPr/>
        </p:nvSpPr>
        <p:spPr>
          <a:xfrm>
            <a:off x="15742695" y="11832130"/>
            <a:ext cx="1098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8525" indent="-898525"/>
            <a:r>
              <a:rPr lang="en-US" altLang="de-DE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Tab. 1:	Tabellenkopf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9" name="Diagramm 68"/>
          <p:cNvGraphicFramePr/>
          <p:nvPr>
            <p:extLst>
              <p:ext uri="{D42A27DB-BD31-4B8C-83A1-F6EECF244321}">
                <p14:modId xmlns:p14="http://schemas.microsoft.com/office/powerpoint/2010/main" val="3138457057"/>
              </p:ext>
            </p:extLst>
          </p:nvPr>
        </p:nvGraphicFramePr>
        <p:xfrm>
          <a:off x="15837347" y="14691152"/>
          <a:ext cx="721523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" name="Rechteck 70"/>
          <p:cNvSpPr/>
          <p:nvPr/>
        </p:nvSpPr>
        <p:spPr>
          <a:xfrm>
            <a:off x="15742695" y="19379486"/>
            <a:ext cx="5791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8525" indent="-898525"/>
            <a:r>
              <a:rPr lang="en-US" altLang="de-DE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Abb. 2:	Zeitlicher Messwertverlauf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15779625" y="31628887"/>
            <a:ext cx="9069396" cy="109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kumimoji="0" lang="de-DE" altLang="de-DE" sz="4600" b="1" i="0" u="none" strike="noStrike" cap="none" normalizeH="0" baseline="0" dirty="0">
                <a:ln>
                  <a:noFill/>
                </a:ln>
                <a:solidFill>
                  <a:srgbClr val="002F5D"/>
                </a:solidFill>
                <a:effectLst/>
                <a:latin typeface="Open Sans" panose="020B0606030504020204" pitchFamily="34" charset="0"/>
              </a:rPr>
              <a:t>Zusammenfassung und Fazit</a:t>
            </a:r>
          </a:p>
          <a:p>
            <a:r>
              <a:rPr lang="de-DE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endParaRPr kumimoji="0" lang="de-DE" altLang="de-DE" sz="4600" b="1" i="0" u="none" strike="noStrike" cap="none" normalizeH="0" baseline="0" dirty="0">
              <a:ln>
                <a:noFill/>
              </a:ln>
              <a:solidFill>
                <a:srgbClr val="002F5D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15718885" y="32726887"/>
            <a:ext cx="1116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de-DE" altLang="de-DE" sz="2300" dirty="0">
                <a:solidFill>
                  <a:srgbClr val="002F5D"/>
                </a:solidFill>
                <a:latin typeface="Open Sans" panose="020B0606030504020204" pitchFamily="34" charset="0"/>
              </a:rPr>
              <a:t>Hier wird die Arbeit zusammengefasst und ein Fazit gezogen, z.B. Wesentliche Ergebnisse / Beiträge zur Problemlösung, Einschränkungen, offene Punkte, Vorschläge für weiterführende Arbeiten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/>
            </a:pPr>
            <a:r>
              <a:rPr lang="de-DE" sz="2400" dirty="0">
                <a:solidFill>
                  <a:srgbClr val="0B2A51"/>
                </a:solidFill>
                <a:latin typeface="Verdana"/>
                <a:cs typeface="Arial" panose="020B0604020202020204" pitchFamily="34" charset="0"/>
              </a:rPr>
              <a:t>	</a:t>
            </a:r>
            <a:endParaRPr lang="de-DE" altLang="de-DE" sz="2300" dirty="0">
              <a:solidFill>
                <a:srgbClr val="002F5D"/>
              </a:solidFill>
              <a:latin typeface="Open Sans" panose="020B0606030504020204" pitchFamily="34" charset="0"/>
            </a:endParaRPr>
          </a:p>
        </p:txBody>
      </p:sp>
      <p:sp>
        <p:nvSpPr>
          <p:cNvPr id="91" name="Text Box 8"/>
          <p:cNvSpPr txBox="1">
            <a:spLocks noChangeArrowheads="1"/>
          </p:cNvSpPr>
          <p:nvPr/>
        </p:nvSpPr>
        <p:spPr bwMode="auto">
          <a:xfrm>
            <a:off x="3401092" y="36666958"/>
            <a:ext cx="23435822" cy="148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66700" marR="0" lvl="0" indent="-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  <a:t>Literatur</a:t>
            </a:r>
          </a:p>
          <a:p>
            <a:pPr marL="266700" lvl="0" indent="-266700" eaLnBrk="0" fontAlgn="base" hangingPunct="0">
              <a:spcBef>
                <a:spcPct val="0"/>
              </a:spcBef>
              <a:spcAft>
                <a:spcPts val="600"/>
              </a:spcAft>
              <a:buAutoNum type="arabicPlain"/>
            </a:pPr>
            <a:r>
              <a:rPr lang="en-US" altLang="de-DE" dirty="0">
                <a:solidFill>
                  <a:srgbClr val="002060"/>
                </a:solidFill>
                <a:latin typeface="Open Sans" panose="020B0606030504020204" pitchFamily="34" charset="0"/>
              </a:rPr>
              <a:t>Rebrov, E.V. (2010). Two-phase flow regimes in </a:t>
            </a:r>
            <a:r>
              <a:rPr lang="en-US" altLang="de-DE" dirty="0" err="1">
                <a:solidFill>
                  <a:srgbClr val="002060"/>
                </a:solidFill>
                <a:latin typeface="Open Sans" panose="020B0606030504020204" pitchFamily="34" charset="0"/>
              </a:rPr>
              <a:t>microchannels</a:t>
            </a:r>
            <a:r>
              <a:rPr lang="en-US" altLang="de-DE" dirty="0">
                <a:solidFill>
                  <a:srgbClr val="002060"/>
                </a:solidFill>
                <a:latin typeface="Open Sans" panose="020B0606030504020204" pitchFamily="34" charset="0"/>
              </a:rPr>
              <a:t>. Theoretical Foundations of Chemical Engineering 44, 4, 355-367.</a:t>
            </a:r>
          </a:p>
          <a:p>
            <a:pPr marL="266700" lvl="0" indent="-266700" eaLnBrk="0" fontAlgn="base" hangingPunct="0">
              <a:spcBef>
                <a:spcPct val="0"/>
              </a:spcBef>
              <a:spcAft>
                <a:spcPts val="600"/>
              </a:spcAft>
              <a:buAutoNum type="arabicPlain"/>
            </a:pPr>
            <a:r>
              <a:rPr lang="en-US" altLang="de-DE" dirty="0">
                <a:solidFill>
                  <a:srgbClr val="002060"/>
                </a:solidFill>
                <a:latin typeface="Open Sans" panose="020B0606030504020204" pitchFamily="34" charset="0"/>
              </a:rPr>
              <a:t>Shao, N., A. </a:t>
            </a:r>
            <a:r>
              <a:rPr lang="en-US" altLang="de-DE" dirty="0" err="1">
                <a:solidFill>
                  <a:srgbClr val="002060"/>
                </a:solidFill>
                <a:latin typeface="Open Sans" panose="020B0606030504020204" pitchFamily="34" charset="0"/>
              </a:rPr>
              <a:t>Gavriilidis</a:t>
            </a:r>
            <a:r>
              <a:rPr lang="en-US" altLang="de-DE" dirty="0">
                <a:solidFill>
                  <a:srgbClr val="002060"/>
                </a:solidFill>
                <a:latin typeface="Open Sans" panose="020B0606030504020204" pitchFamily="34" charset="0"/>
              </a:rPr>
              <a:t>, P. </a:t>
            </a:r>
            <a:r>
              <a:rPr lang="en-US" altLang="de-DE" dirty="0" err="1">
                <a:solidFill>
                  <a:srgbClr val="002060"/>
                </a:solidFill>
                <a:latin typeface="Open Sans" panose="020B0606030504020204" pitchFamily="34" charset="0"/>
              </a:rPr>
              <a:t>Angeli</a:t>
            </a:r>
            <a:r>
              <a:rPr lang="en-US" altLang="de-DE" dirty="0">
                <a:solidFill>
                  <a:srgbClr val="002060"/>
                </a:solidFill>
                <a:latin typeface="Open Sans" panose="020B0606030504020204" pitchFamily="34" charset="0"/>
              </a:rPr>
              <a:t> (2009). Flow regimes for adiabatic gas-liquid flow in microchannels. Chemical Engineering Science 64, 11, 2749-2761.</a:t>
            </a:r>
          </a:p>
          <a:p>
            <a:pPr marL="266700" lvl="0" indent="-266700" eaLnBrk="0" fontAlgn="base" hangingPunct="0">
              <a:spcBef>
                <a:spcPct val="0"/>
              </a:spcBef>
              <a:spcAft>
                <a:spcPts val="600"/>
              </a:spcAft>
              <a:buAutoNum type="arabicPlain"/>
            </a:pPr>
            <a:r>
              <a:rPr lang="en-US" altLang="de-DE" dirty="0">
                <a:solidFill>
                  <a:srgbClr val="002060"/>
                </a:solidFill>
                <a:latin typeface="Open Sans" panose="020B0606030504020204" pitchFamily="34" charset="0"/>
              </a:rPr>
              <a:t>Barajas, A.M., R.L. Panton (1993). The effect of contact angle on two-phase flow in capillary tubes. International Journal of Multiphase Flow 19, 19, 337-346.</a:t>
            </a:r>
          </a:p>
        </p:txBody>
      </p:sp>
      <p:cxnSp>
        <p:nvCxnSpPr>
          <p:cNvPr id="92" name="AutoShape 11"/>
          <p:cNvCxnSpPr>
            <a:cxnSpLocks noChangeShapeType="1"/>
          </p:cNvCxnSpPr>
          <p:nvPr/>
        </p:nvCxnSpPr>
        <p:spPr bwMode="auto">
          <a:xfrm>
            <a:off x="3445543" y="36545112"/>
            <a:ext cx="23391371" cy="0"/>
          </a:xfrm>
          <a:prstGeom prst="straightConnector1">
            <a:avLst/>
          </a:prstGeom>
          <a:noFill/>
          <a:ln w="28575" algn="ctr">
            <a:solidFill>
              <a:srgbClr val="0B2A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sp>
        <p:nvSpPr>
          <p:cNvPr id="6" name="Rechteck 5"/>
          <p:cNvSpPr/>
          <p:nvPr/>
        </p:nvSpPr>
        <p:spPr>
          <a:xfrm>
            <a:off x="15710848" y="22032550"/>
            <a:ext cx="11160000" cy="8771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de-DE" altLang="de-DE" sz="2300" dirty="0">
                <a:solidFill>
                  <a:schemeClr val="tx2"/>
                </a:solidFill>
                <a:latin typeface="Open Sans" panose="020B0606030504020204" pitchFamily="34" charset="0"/>
              </a:rPr>
              <a:t>Farbschema, Coorporate Design beachten</a:t>
            </a:r>
          </a:p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de-DE" altLang="de-DE" sz="2300" dirty="0">
                <a:solidFill>
                  <a:schemeClr val="tx2"/>
                </a:solidFill>
                <a:latin typeface="Open Sans" panose="020B0606030504020204" pitchFamily="34" charset="0"/>
              </a:rPr>
              <a:t>https://tu-dresden.de/tu-dresden/kontakte-services/cd</a:t>
            </a:r>
            <a:endParaRPr lang="de-DE" altLang="de-DE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20471" y="22984397"/>
            <a:ext cx="7746011" cy="5365592"/>
          </a:xfrm>
          <a:prstGeom prst="rect">
            <a:avLst/>
          </a:prstGeom>
        </p:spPr>
      </p:pic>
      <p:cxnSp>
        <p:nvCxnSpPr>
          <p:cNvPr id="24" name="AutoShape 10">
            <a:extLst>
              <a:ext uri="{FF2B5EF4-FFF2-40B4-BE49-F238E27FC236}">
                <a16:creationId xmlns:a16="http://schemas.microsoft.com/office/drawing/2014/main" id="{E7CEABD7-854F-90E1-CD20-DBBD802807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590" y="13015585"/>
            <a:ext cx="11034000" cy="0"/>
          </a:xfrm>
          <a:prstGeom prst="straightConnector1">
            <a:avLst/>
          </a:prstGeom>
          <a:noFill/>
          <a:ln w="28575">
            <a:solidFill>
              <a:srgbClr val="0B2A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E266CB85-D1D0-3D86-C029-6347A83693C7}"/>
              </a:ext>
            </a:extLst>
          </p:cNvPr>
          <p:cNvCxnSpPr>
            <a:cxnSpLocks/>
          </p:cNvCxnSpPr>
          <p:nvPr/>
        </p:nvCxnSpPr>
        <p:spPr>
          <a:xfrm>
            <a:off x="0" y="0"/>
            <a:ext cx="0" cy="38217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77E8C6B7-B5AD-3FC2-FA7C-6EA857A83BDD}"/>
              </a:ext>
            </a:extLst>
          </p:cNvPr>
          <p:cNvCxnSpPr>
            <a:cxnSpLocks/>
          </p:cNvCxnSpPr>
          <p:nvPr/>
        </p:nvCxnSpPr>
        <p:spPr>
          <a:xfrm>
            <a:off x="30275213" y="0"/>
            <a:ext cx="0" cy="38217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0850E21-3C4D-E586-5FBA-6F9EB674C4D5}"/>
              </a:ext>
            </a:extLst>
          </p:cNvPr>
          <p:cNvCxnSpPr>
            <a:cxnSpLocks/>
          </p:cNvCxnSpPr>
          <p:nvPr/>
        </p:nvCxnSpPr>
        <p:spPr>
          <a:xfrm>
            <a:off x="30283387" y="0"/>
            <a:ext cx="0" cy="38217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AutoShape 10">
            <a:extLst>
              <a:ext uri="{FF2B5EF4-FFF2-40B4-BE49-F238E27FC236}">
                <a16:creationId xmlns:a16="http://schemas.microsoft.com/office/drawing/2014/main" id="{7A8AF626-3208-46BC-99A4-851ABE1245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590" y="19663128"/>
            <a:ext cx="11034000" cy="0"/>
          </a:xfrm>
          <a:prstGeom prst="straightConnector1">
            <a:avLst/>
          </a:prstGeom>
          <a:noFill/>
          <a:ln w="28575">
            <a:solidFill>
              <a:srgbClr val="0B2A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cxnSp>
        <p:nvCxnSpPr>
          <p:cNvPr id="57" name="AutoShape 10">
            <a:extLst>
              <a:ext uri="{FF2B5EF4-FFF2-40B4-BE49-F238E27FC236}">
                <a16:creationId xmlns:a16="http://schemas.microsoft.com/office/drawing/2014/main" id="{99F7374F-0452-5127-1B1E-917FBAD43B9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61590" y="28908728"/>
            <a:ext cx="11034000" cy="0"/>
          </a:xfrm>
          <a:prstGeom prst="straightConnector1">
            <a:avLst/>
          </a:prstGeom>
          <a:noFill/>
          <a:ln w="28575">
            <a:solidFill>
              <a:srgbClr val="0B2A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cxnSp>
        <p:nvCxnSpPr>
          <p:cNvPr id="60" name="AutoShape 10">
            <a:extLst>
              <a:ext uri="{FF2B5EF4-FFF2-40B4-BE49-F238E27FC236}">
                <a16:creationId xmlns:a16="http://schemas.microsoft.com/office/drawing/2014/main" id="{BA8F4BB7-6084-49C3-5523-3ADF7DA2D8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752221" y="31254365"/>
            <a:ext cx="11084693" cy="0"/>
          </a:xfrm>
          <a:prstGeom prst="straightConnector1">
            <a:avLst/>
          </a:prstGeom>
          <a:noFill/>
          <a:ln w="28575">
            <a:solidFill>
              <a:srgbClr val="0B2A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0958519"/>
      </p:ext>
    </p:extLst>
  </p:cSld>
  <p:clrMapOvr>
    <a:masterClrMapping/>
  </p:clrMapOvr>
</p:sld>
</file>

<file path=ppt/theme/theme1.xml><?xml version="1.0" encoding="utf-8"?>
<a:theme xmlns:a="http://schemas.openxmlformats.org/drawingml/2006/main" name="TUD_Powerpoint">
  <a:themeElements>
    <a:clrScheme name="TU Dresden CD-Farben">
      <a:dk1>
        <a:sysClr val="windowText" lastClr="000000"/>
      </a:dk1>
      <a:lt1>
        <a:sysClr val="window" lastClr="FFFFFF"/>
      </a:lt1>
      <a:dk2>
        <a:srgbClr val="00305E"/>
      </a:dk2>
      <a:lt2>
        <a:srgbClr val="727879"/>
      </a:lt2>
      <a:accent1>
        <a:srgbClr val="006AB3"/>
      </a:accent1>
      <a:accent2>
        <a:srgbClr val="54378A"/>
      </a:accent2>
      <a:accent3>
        <a:srgbClr val="93107E"/>
      </a:accent3>
      <a:accent4>
        <a:srgbClr val="007D40"/>
      </a:accent4>
      <a:accent5>
        <a:srgbClr val="6AB023"/>
      </a:accent5>
      <a:accent6>
        <a:srgbClr val="EE7F00"/>
      </a:accent6>
      <a:hlink>
        <a:srgbClr val="006AB3"/>
      </a:hlink>
      <a:folHlink>
        <a:srgbClr val="54378A"/>
      </a:folHlink>
    </a:clrScheme>
    <a:fontScheme name="TUD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3" id="{F94669F3-DC31-45CC-92FC-8398739B7E4D}" vid="{8E47873E-0BAB-41AC-9AF8-4CCD160EA53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oster_a0_hoch_b1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poster_a0_hoch_b1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TUD_Powerpoint</Template>
  <TotalTime>0</TotalTime>
  <Words>351</Words>
  <Application>Microsoft Office PowerPoint</Application>
  <PresentationFormat>Benutzerdefiniert</PresentationFormat>
  <Paragraphs>57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Verdana</vt:lpstr>
      <vt:lpstr>TUD_Powerpoint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Sasso,Jana</dc:creator>
  <cp:lastModifiedBy>Schubert, Markus</cp:lastModifiedBy>
  <cp:revision>51</cp:revision>
  <cp:lastPrinted>2023-05-09T09:44:31Z</cp:lastPrinted>
  <dcterms:created xsi:type="dcterms:W3CDTF">2018-01-31T14:48:52Z</dcterms:created>
  <dcterms:modified xsi:type="dcterms:W3CDTF">2023-05-09T15:16:53Z</dcterms:modified>
</cp:coreProperties>
</file>