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21386800" cy="30279975"/>
  <p:notesSz cx="6669088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600" b="1" kern="1200">
        <a:solidFill>
          <a:schemeClr val="bg2"/>
        </a:solidFill>
        <a:latin typeface="Univers 45 Light" pitchFamily="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600" b="1" kern="1200">
        <a:solidFill>
          <a:schemeClr val="bg2"/>
        </a:solidFill>
        <a:latin typeface="Univers 45 Light" pitchFamily="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600" b="1" kern="1200">
        <a:solidFill>
          <a:schemeClr val="bg2"/>
        </a:solidFill>
        <a:latin typeface="Univers 45 Light" pitchFamily="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600" b="1" kern="1200">
        <a:solidFill>
          <a:schemeClr val="bg2"/>
        </a:solidFill>
        <a:latin typeface="Univers 45 Light" pitchFamily="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600" b="1" kern="1200">
        <a:solidFill>
          <a:schemeClr val="bg2"/>
        </a:solidFill>
        <a:latin typeface="Univers 45 Light" pitchFamily="2" charset="0"/>
        <a:ea typeface="+mn-ea"/>
        <a:cs typeface="+mn-cs"/>
      </a:defRPr>
    </a:lvl5pPr>
    <a:lvl6pPr marL="2286000" algn="l" defTabSz="914400" rtl="0" eaLnBrk="1" latinLnBrk="0" hangingPunct="1">
      <a:defRPr sz="2600" b="1" kern="1200">
        <a:solidFill>
          <a:schemeClr val="bg2"/>
        </a:solidFill>
        <a:latin typeface="Univers 45 Light" pitchFamily="2" charset="0"/>
        <a:ea typeface="+mn-ea"/>
        <a:cs typeface="+mn-cs"/>
      </a:defRPr>
    </a:lvl6pPr>
    <a:lvl7pPr marL="2743200" algn="l" defTabSz="914400" rtl="0" eaLnBrk="1" latinLnBrk="0" hangingPunct="1">
      <a:defRPr sz="2600" b="1" kern="1200">
        <a:solidFill>
          <a:schemeClr val="bg2"/>
        </a:solidFill>
        <a:latin typeface="Univers 45 Light" pitchFamily="2" charset="0"/>
        <a:ea typeface="+mn-ea"/>
        <a:cs typeface="+mn-cs"/>
      </a:defRPr>
    </a:lvl7pPr>
    <a:lvl8pPr marL="3200400" algn="l" defTabSz="914400" rtl="0" eaLnBrk="1" latinLnBrk="0" hangingPunct="1">
      <a:defRPr sz="2600" b="1" kern="1200">
        <a:solidFill>
          <a:schemeClr val="bg2"/>
        </a:solidFill>
        <a:latin typeface="Univers 45 Light" pitchFamily="2" charset="0"/>
        <a:ea typeface="+mn-ea"/>
        <a:cs typeface="+mn-cs"/>
      </a:defRPr>
    </a:lvl8pPr>
    <a:lvl9pPr marL="3657600" algn="l" defTabSz="914400" rtl="0" eaLnBrk="1" latinLnBrk="0" hangingPunct="1">
      <a:defRPr sz="2600" b="1" kern="1200">
        <a:solidFill>
          <a:schemeClr val="bg2"/>
        </a:solidFill>
        <a:latin typeface="Univers 45 Light" pitchFamily="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BC"/>
    <a:srgbClr val="515D80"/>
    <a:srgbClr val="0B2A51"/>
    <a:srgbClr val="001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38" autoAdjust="0"/>
    <p:restoredTop sz="94639" autoAdjust="0"/>
  </p:normalViewPr>
  <p:slideViewPr>
    <p:cSldViewPr snapToGrid="0" snapToObjects="1" showGuides="1">
      <p:cViewPr>
        <p:scale>
          <a:sx n="50" d="100"/>
          <a:sy n="50" d="100"/>
        </p:scale>
        <p:origin x="-1926" y="4800"/>
      </p:cViewPr>
      <p:guideLst>
        <p:guide orient="horz" pos="4380"/>
        <p:guide orient="horz" pos="1536"/>
        <p:guide orient="horz" pos="540"/>
        <p:guide pos="12634"/>
        <p:guide pos="456"/>
        <p:guide pos="1617"/>
        <p:guide pos="7323"/>
        <p:guide pos="128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908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31338"/>
            <a:ext cx="28908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93B9475-2B07-4033-BF7F-653689A764D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93510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20888" y="746125"/>
            <a:ext cx="262890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908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31338"/>
            <a:ext cx="28908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D6337BF0-6A05-40A7-A8D7-95A6C659D8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81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53"/>
          <p:cNvSpPr>
            <a:spLocks noChangeArrowheads="1"/>
          </p:cNvSpPr>
          <p:nvPr userDrawn="1"/>
        </p:nvSpPr>
        <p:spPr bwMode="auto">
          <a:xfrm>
            <a:off x="0" y="2701925"/>
            <a:ext cx="21386800" cy="612775"/>
          </a:xfrm>
          <a:prstGeom prst="rect">
            <a:avLst/>
          </a:prstGeom>
          <a:solidFill>
            <a:srgbClr val="515D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" name="Rectangle 1052"/>
          <p:cNvSpPr>
            <a:spLocks noChangeArrowheads="1"/>
          </p:cNvSpPr>
          <p:nvPr userDrawn="1"/>
        </p:nvSpPr>
        <p:spPr bwMode="auto">
          <a:xfrm>
            <a:off x="0" y="0"/>
            <a:ext cx="21386800" cy="2701925"/>
          </a:xfrm>
          <a:prstGeom prst="rect">
            <a:avLst/>
          </a:prstGeom>
          <a:solidFill>
            <a:srgbClr val="0B2A5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" name="Rectangle 1049"/>
          <p:cNvSpPr>
            <a:spLocks noChangeArrowheads="1"/>
          </p:cNvSpPr>
          <p:nvPr/>
        </p:nvSpPr>
        <p:spPr bwMode="auto">
          <a:xfrm>
            <a:off x="2566988" y="2701925"/>
            <a:ext cx="18742025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61124" bIns="30562" anchor="ctr"/>
          <a:lstStyle/>
          <a:p>
            <a:pPr defTabSz="612775">
              <a:spcBef>
                <a:spcPct val="50000"/>
              </a:spcBef>
            </a:pPr>
            <a:r>
              <a:rPr lang="de-DE" sz="3000">
                <a:solidFill>
                  <a:srgbClr val="FFFFFF"/>
                </a:solidFill>
              </a:rPr>
              <a:t>Fakultät Maschinenwesen </a:t>
            </a:r>
            <a:r>
              <a:rPr lang="de-DE">
                <a:solidFill>
                  <a:schemeClr val="bg1"/>
                </a:solidFill>
              </a:rPr>
              <a:t>·</a:t>
            </a:r>
            <a:r>
              <a:rPr lang="de-DE" sz="3000" b="0">
                <a:solidFill>
                  <a:srgbClr val="FFFFFF"/>
                </a:solidFill>
              </a:rPr>
              <a:t> Professur für Technische Logistik</a:t>
            </a:r>
          </a:p>
        </p:txBody>
      </p:sp>
      <p:pic>
        <p:nvPicPr>
          <p:cNvPr id="5" name="Picture 1051" descr="TU_Logo_W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817563"/>
            <a:ext cx="5483225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\Wustmann\Organisatorisches_TUDD\Vorlagen\Logo_TLA_2012\transparent\Logo_tla_transparent_weiss_2012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5" t="15171" r="4860" b="11964"/>
          <a:stretch/>
        </p:blipFill>
        <p:spPr bwMode="auto">
          <a:xfrm>
            <a:off x="15481299" y="979613"/>
            <a:ext cx="4568148" cy="128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987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l" defTabSz="2952750" rtl="0" eaLnBrk="0" fontAlgn="base" hangingPunct="0">
        <a:spcBef>
          <a:spcPct val="0"/>
        </a:spcBef>
        <a:spcAft>
          <a:spcPct val="0"/>
        </a:spcAft>
        <a:defRPr sz="7700">
          <a:solidFill>
            <a:schemeClr val="bg2"/>
          </a:solidFill>
          <a:latin typeface="+mj-lt"/>
          <a:ea typeface="+mj-ea"/>
          <a:cs typeface="+mj-cs"/>
        </a:defRPr>
      </a:lvl1pPr>
      <a:lvl2pPr algn="l" defTabSz="2952750" rtl="0" eaLnBrk="0" fontAlgn="base" hangingPunct="0">
        <a:spcBef>
          <a:spcPct val="0"/>
        </a:spcBef>
        <a:spcAft>
          <a:spcPct val="0"/>
        </a:spcAft>
        <a:defRPr sz="7700">
          <a:solidFill>
            <a:schemeClr val="bg2"/>
          </a:solidFill>
          <a:latin typeface="Verdana" pitchFamily="34" charset="0"/>
        </a:defRPr>
      </a:lvl2pPr>
      <a:lvl3pPr algn="l" defTabSz="2952750" rtl="0" eaLnBrk="0" fontAlgn="base" hangingPunct="0">
        <a:spcBef>
          <a:spcPct val="0"/>
        </a:spcBef>
        <a:spcAft>
          <a:spcPct val="0"/>
        </a:spcAft>
        <a:defRPr sz="7700">
          <a:solidFill>
            <a:schemeClr val="bg2"/>
          </a:solidFill>
          <a:latin typeface="Verdana" pitchFamily="34" charset="0"/>
        </a:defRPr>
      </a:lvl3pPr>
      <a:lvl4pPr algn="l" defTabSz="2952750" rtl="0" eaLnBrk="0" fontAlgn="base" hangingPunct="0">
        <a:spcBef>
          <a:spcPct val="0"/>
        </a:spcBef>
        <a:spcAft>
          <a:spcPct val="0"/>
        </a:spcAft>
        <a:defRPr sz="7700">
          <a:solidFill>
            <a:schemeClr val="bg2"/>
          </a:solidFill>
          <a:latin typeface="Verdana" pitchFamily="34" charset="0"/>
        </a:defRPr>
      </a:lvl4pPr>
      <a:lvl5pPr algn="l" defTabSz="2952750" rtl="0" eaLnBrk="0" fontAlgn="base" hangingPunct="0">
        <a:spcBef>
          <a:spcPct val="0"/>
        </a:spcBef>
        <a:spcAft>
          <a:spcPct val="0"/>
        </a:spcAft>
        <a:defRPr sz="7700">
          <a:solidFill>
            <a:schemeClr val="bg2"/>
          </a:solidFill>
          <a:latin typeface="Verdana" pitchFamily="34" charset="0"/>
        </a:defRPr>
      </a:lvl5pPr>
      <a:lvl6pPr marL="457200" algn="l" defTabSz="2952750" rtl="0" fontAlgn="base">
        <a:spcBef>
          <a:spcPct val="0"/>
        </a:spcBef>
        <a:spcAft>
          <a:spcPct val="0"/>
        </a:spcAft>
        <a:defRPr sz="7700">
          <a:solidFill>
            <a:schemeClr val="bg2"/>
          </a:solidFill>
          <a:latin typeface="Verdana" pitchFamily="34" charset="0"/>
        </a:defRPr>
      </a:lvl6pPr>
      <a:lvl7pPr marL="914400" algn="l" defTabSz="2952750" rtl="0" fontAlgn="base">
        <a:spcBef>
          <a:spcPct val="0"/>
        </a:spcBef>
        <a:spcAft>
          <a:spcPct val="0"/>
        </a:spcAft>
        <a:defRPr sz="7700">
          <a:solidFill>
            <a:schemeClr val="bg2"/>
          </a:solidFill>
          <a:latin typeface="Verdana" pitchFamily="34" charset="0"/>
        </a:defRPr>
      </a:lvl7pPr>
      <a:lvl8pPr marL="1371600" algn="l" defTabSz="2952750" rtl="0" fontAlgn="base">
        <a:spcBef>
          <a:spcPct val="0"/>
        </a:spcBef>
        <a:spcAft>
          <a:spcPct val="0"/>
        </a:spcAft>
        <a:defRPr sz="7700">
          <a:solidFill>
            <a:schemeClr val="bg2"/>
          </a:solidFill>
          <a:latin typeface="Verdana" pitchFamily="34" charset="0"/>
        </a:defRPr>
      </a:lvl8pPr>
      <a:lvl9pPr marL="1828800" algn="l" defTabSz="2952750" rtl="0" fontAlgn="base">
        <a:spcBef>
          <a:spcPct val="0"/>
        </a:spcBef>
        <a:spcAft>
          <a:spcPct val="0"/>
        </a:spcAft>
        <a:defRPr sz="7700">
          <a:solidFill>
            <a:schemeClr val="bg2"/>
          </a:solidFill>
          <a:latin typeface="Verdana" pitchFamily="34" charset="0"/>
        </a:defRPr>
      </a:lvl9pPr>
    </p:titleStyle>
    <p:bodyStyle>
      <a:lvl1pPr marL="1106488" indent="-1106488" algn="l" defTabSz="2952750" rtl="0" eaLnBrk="0" fontAlgn="base" hangingPunct="0">
        <a:spcBef>
          <a:spcPct val="20000"/>
        </a:spcBef>
        <a:spcAft>
          <a:spcPct val="0"/>
        </a:spcAft>
        <a:defRPr sz="4500">
          <a:solidFill>
            <a:srgbClr val="001D4B"/>
          </a:solidFill>
          <a:latin typeface="+mn-lt"/>
          <a:ea typeface="+mn-ea"/>
          <a:cs typeface="+mn-cs"/>
        </a:defRPr>
      </a:lvl1pPr>
      <a:lvl2pPr marL="2398713" indent="-922338" algn="l" defTabSz="2952750" rtl="0" eaLnBrk="0" fontAlgn="base" hangingPunct="0">
        <a:spcBef>
          <a:spcPct val="20000"/>
        </a:spcBef>
        <a:spcAft>
          <a:spcPct val="0"/>
        </a:spcAft>
        <a:defRPr sz="4500">
          <a:solidFill>
            <a:srgbClr val="001D4B"/>
          </a:solidFill>
          <a:latin typeface="+mn-lt"/>
        </a:defRPr>
      </a:lvl2pPr>
      <a:lvl3pPr marL="3689350" indent="-736600" algn="l" defTabSz="2952750" rtl="0" eaLnBrk="0" fontAlgn="base" hangingPunct="0">
        <a:spcBef>
          <a:spcPct val="20000"/>
        </a:spcBef>
        <a:spcAft>
          <a:spcPct val="0"/>
        </a:spcAft>
        <a:defRPr sz="4500">
          <a:solidFill>
            <a:srgbClr val="001D4B"/>
          </a:solidFill>
          <a:latin typeface="+mn-lt"/>
        </a:defRPr>
      </a:lvl3pPr>
      <a:lvl4pPr marL="5165725" indent="-736600" algn="l" defTabSz="2952750" rtl="0" eaLnBrk="0" fontAlgn="base" hangingPunct="0">
        <a:spcBef>
          <a:spcPct val="20000"/>
        </a:spcBef>
        <a:spcAft>
          <a:spcPct val="0"/>
        </a:spcAft>
        <a:defRPr sz="4500">
          <a:solidFill>
            <a:srgbClr val="001D4B"/>
          </a:solidFill>
          <a:latin typeface="+mn-lt"/>
        </a:defRPr>
      </a:lvl4pPr>
      <a:lvl5pPr marL="6642100" indent="-739775" algn="l" defTabSz="2952750" rtl="0" eaLnBrk="0" fontAlgn="base" hangingPunct="0">
        <a:spcBef>
          <a:spcPct val="20000"/>
        </a:spcBef>
        <a:spcAft>
          <a:spcPct val="0"/>
        </a:spcAft>
        <a:defRPr sz="4500">
          <a:solidFill>
            <a:srgbClr val="001D4B"/>
          </a:solidFill>
          <a:latin typeface="+mn-lt"/>
        </a:defRPr>
      </a:lvl5pPr>
      <a:lvl6pPr marL="7099300" indent="-739775" algn="l" defTabSz="2952750" rtl="0" fontAlgn="base">
        <a:spcBef>
          <a:spcPct val="20000"/>
        </a:spcBef>
        <a:spcAft>
          <a:spcPct val="0"/>
        </a:spcAft>
        <a:defRPr sz="4500">
          <a:solidFill>
            <a:srgbClr val="001D4B"/>
          </a:solidFill>
          <a:latin typeface="+mn-lt"/>
        </a:defRPr>
      </a:lvl6pPr>
      <a:lvl7pPr marL="7556500" indent="-739775" algn="l" defTabSz="2952750" rtl="0" fontAlgn="base">
        <a:spcBef>
          <a:spcPct val="20000"/>
        </a:spcBef>
        <a:spcAft>
          <a:spcPct val="0"/>
        </a:spcAft>
        <a:defRPr sz="4500">
          <a:solidFill>
            <a:srgbClr val="001D4B"/>
          </a:solidFill>
          <a:latin typeface="+mn-lt"/>
        </a:defRPr>
      </a:lvl7pPr>
      <a:lvl8pPr marL="8013700" indent="-739775" algn="l" defTabSz="2952750" rtl="0" fontAlgn="base">
        <a:spcBef>
          <a:spcPct val="20000"/>
        </a:spcBef>
        <a:spcAft>
          <a:spcPct val="0"/>
        </a:spcAft>
        <a:defRPr sz="4500">
          <a:solidFill>
            <a:srgbClr val="001D4B"/>
          </a:solidFill>
          <a:latin typeface="+mn-lt"/>
        </a:defRPr>
      </a:lvl8pPr>
      <a:lvl9pPr marL="8470900" indent="-739775" algn="l" defTabSz="2952750" rtl="0" fontAlgn="base">
        <a:spcBef>
          <a:spcPct val="20000"/>
        </a:spcBef>
        <a:spcAft>
          <a:spcPct val="0"/>
        </a:spcAft>
        <a:defRPr sz="4500">
          <a:solidFill>
            <a:srgbClr val="001D4B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/>
          <p:cNvSpPr>
            <a:spLocks noChangeArrowheads="1"/>
          </p:cNvSpPr>
          <p:nvPr/>
        </p:nvSpPr>
        <p:spPr bwMode="auto">
          <a:xfrm>
            <a:off x="0" y="7178675"/>
            <a:ext cx="21386800" cy="273050"/>
          </a:xfrm>
          <a:prstGeom prst="rect">
            <a:avLst/>
          </a:prstGeom>
          <a:solidFill>
            <a:srgbClr val="C4C4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1" name="Text Box 14"/>
          <p:cNvSpPr txBox="1">
            <a:spLocks noChangeArrowheads="1"/>
          </p:cNvSpPr>
          <p:nvPr/>
        </p:nvSpPr>
        <p:spPr bwMode="auto">
          <a:xfrm>
            <a:off x="2566988" y="4025900"/>
            <a:ext cx="1036478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0563" rIns="0" bIns="30563">
            <a:spAutoFit/>
          </a:bodyPr>
          <a:lstStyle>
            <a:lvl1pPr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4800" b="0">
                <a:solidFill>
                  <a:srgbClr val="001D4B"/>
                </a:solidFill>
                <a:latin typeface="DIN-Bold" pitchFamily="34" charset="0"/>
              </a:rPr>
              <a:t>THEMA  DER  ARBEIT (DIN Bold 48)</a:t>
            </a:r>
          </a:p>
        </p:txBody>
      </p:sp>
      <p:sp>
        <p:nvSpPr>
          <p:cNvPr id="2052" name="Text Box 15"/>
          <p:cNvSpPr txBox="1">
            <a:spLocks noChangeArrowheads="1"/>
          </p:cNvSpPr>
          <p:nvPr/>
        </p:nvSpPr>
        <p:spPr bwMode="auto">
          <a:xfrm>
            <a:off x="2566988" y="5183188"/>
            <a:ext cx="8299450" cy="177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0563" rIns="0" bIns="30563">
            <a:spAutoFit/>
          </a:bodyPr>
          <a:lstStyle>
            <a:lvl1pPr defTabSz="27305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27305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27305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27305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27305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27305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27305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27305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27305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0">
                <a:solidFill>
                  <a:schemeClr val="tx1"/>
                </a:solidFill>
              </a:rPr>
              <a:t>Diplomand					: Vorname Name</a:t>
            </a:r>
          </a:p>
          <a:p>
            <a:pPr eaLnBrk="1" hangingPunct="1">
              <a:spcBef>
                <a:spcPct val="50000"/>
              </a:spcBef>
            </a:pPr>
            <a:r>
              <a:rPr lang="de-DE" sz="2800" b="0">
                <a:solidFill>
                  <a:schemeClr val="tx1"/>
                </a:solidFill>
              </a:rPr>
              <a:t>Betreuer						: Herr X</a:t>
            </a:r>
          </a:p>
          <a:p>
            <a:pPr eaLnBrk="1" hangingPunct="1">
              <a:spcBef>
                <a:spcPct val="50000"/>
              </a:spcBef>
            </a:pPr>
            <a:r>
              <a:rPr lang="de-DE" sz="2800" b="0">
                <a:solidFill>
                  <a:schemeClr val="tx1"/>
                </a:solidFill>
              </a:rPr>
              <a:t>Betreuender HSL	: Prof. Dr.-Ing. habil. T. Schmidt</a:t>
            </a:r>
          </a:p>
        </p:txBody>
      </p:sp>
      <p:sp>
        <p:nvSpPr>
          <p:cNvPr id="2053" name="Text Box 18"/>
          <p:cNvSpPr txBox="1">
            <a:spLocks noChangeArrowheads="1"/>
          </p:cNvSpPr>
          <p:nvPr/>
        </p:nvSpPr>
        <p:spPr bwMode="auto">
          <a:xfrm>
            <a:off x="2566988" y="8607425"/>
            <a:ext cx="8928100" cy="6048375"/>
          </a:xfrm>
          <a:prstGeom prst="rect">
            <a:avLst/>
          </a:prstGeom>
          <a:noFill/>
          <a:ln w="9525">
            <a:solidFill>
              <a:schemeClr val="folHlink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0563" rIns="0" bIns="30563">
            <a:spAutoFit/>
          </a:bodyPr>
          <a:lstStyle>
            <a:lvl1pPr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Univers 45 Light / 28.</a:t>
            </a:r>
            <a:r>
              <a:rPr lang="de-DE" sz="2800"/>
              <a:t> </a:t>
            </a:r>
          </a:p>
        </p:txBody>
      </p:sp>
      <p:sp>
        <p:nvSpPr>
          <p:cNvPr id="2054" name="Text Box 19"/>
          <p:cNvSpPr txBox="1">
            <a:spLocks noChangeArrowheads="1"/>
          </p:cNvSpPr>
          <p:nvPr/>
        </p:nvSpPr>
        <p:spPr bwMode="auto">
          <a:xfrm>
            <a:off x="11799888" y="8607425"/>
            <a:ext cx="8256587" cy="6048375"/>
          </a:xfrm>
          <a:prstGeom prst="rect">
            <a:avLst/>
          </a:prstGeom>
          <a:noFill/>
          <a:ln w="9525">
            <a:solidFill>
              <a:schemeClr val="folHlink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0563" rIns="0" bIns="30563">
            <a:spAutoFit/>
          </a:bodyPr>
          <a:lstStyle>
            <a:lvl1pPr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 Das ist der Fließtext... Univers 45 Light / 28. Das ist der Fließ-text...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Uni-vers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Fließ-text...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</a:t>
            </a:r>
            <a:endParaRPr lang="de-DE" sz="2800"/>
          </a:p>
        </p:txBody>
      </p:sp>
      <p:sp>
        <p:nvSpPr>
          <p:cNvPr id="2055" name="Rectangle 27"/>
          <p:cNvSpPr>
            <a:spLocks noChangeArrowheads="1"/>
          </p:cNvSpPr>
          <p:nvPr/>
        </p:nvSpPr>
        <p:spPr bwMode="auto">
          <a:xfrm>
            <a:off x="11804650" y="4300538"/>
            <a:ext cx="6056313" cy="264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411" tIns="43205" rIns="86411" bIns="43205">
            <a:spAutoFit/>
          </a:bodyPr>
          <a:lstStyle/>
          <a:p>
            <a:pPr marL="173038" indent="-173038" defTabSz="1079500"/>
            <a:r>
              <a:rPr lang="de-DE" sz="2400" b="0">
                <a:solidFill>
                  <a:schemeClr val="tx1"/>
                </a:solidFill>
              </a:rPr>
              <a:t>Persönliche Daten</a:t>
            </a:r>
          </a:p>
          <a:p>
            <a:pPr marL="173038" indent="-173038" defTabSz="1079500">
              <a:buFontTx/>
              <a:buChar char="-"/>
            </a:pPr>
            <a:r>
              <a:rPr lang="de-DE" sz="2400" b="0">
                <a:solidFill>
                  <a:schemeClr val="tx1"/>
                </a:solidFill>
              </a:rPr>
              <a:t>geb. am: 22.04.1980 in Mittweida/Sa.</a:t>
            </a:r>
          </a:p>
          <a:p>
            <a:pPr marL="173038" indent="-173038" defTabSz="1079500">
              <a:buFontTx/>
              <a:buChar char="-"/>
            </a:pPr>
            <a:r>
              <a:rPr lang="de-DE" sz="2400" b="0">
                <a:solidFill>
                  <a:schemeClr val="tx1"/>
                </a:solidFill>
              </a:rPr>
              <a:t>Schulbesuch:</a:t>
            </a:r>
          </a:p>
          <a:p>
            <a:pPr marL="431800" lvl="1" defTabSz="1079500"/>
            <a:r>
              <a:rPr lang="de-DE" sz="2400" b="0">
                <a:solidFill>
                  <a:schemeClr val="tx1"/>
                </a:solidFill>
              </a:rPr>
              <a:t>1995 - 2001 Gymnasium Zwickau</a:t>
            </a:r>
          </a:p>
          <a:p>
            <a:pPr marL="173038" indent="-173038" defTabSz="1079500">
              <a:buFontTx/>
              <a:buChar char="-"/>
            </a:pPr>
            <a:r>
              <a:rPr lang="de-DE" sz="2400" b="0">
                <a:solidFill>
                  <a:schemeClr val="tx1"/>
                </a:solidFill>
              </a:rPr>
              <a:t>Studium:</a:t>
            </a:r>
          </a:p>
          <a:p>
            <a:pPr marL="431800" lvl="1" defTabSz="1079500"/>
            <a:r>
              <a:rPr lang="de-DE" sz="2400" b="0">
                <a:solidFill>
                  <a:schemeClr val="tx1"/>
                </a:solidFill>
              </a:rPr>
              <a:t>2002 – 2008 TU Dresden: Allgemeiner und konstruktiver Maschinenbau</a:t>
            </a:r>
          </a:p>
        </p:txBody>
      </p:sp>
      <p:sp>
        <p:nvSpPr>
          <p:cNvPr id="2056" name="Rectangle 35"/>
          <p:cNvSpPr>
            <a:spLocks noChangeArrowheads="1"/>
          </p:cNvSpPr>
          <p:nvPr/>
        </p:nvSpPr>
        <p:spPr bwMode="auto">
          <a:xfrm>
            <a:off x="2566988" y="7893050"/>
            <a:ext cx="90582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defTabSz="863600"/>
            <a:r>
              <a:rPr lang="de-DE" sz="4000" b="0">
                <a:solidFill>
                  <a:srgbClr val="0B2A51"/>
                </a:solidFill>
                <a:latin typeface="DIN-Bold" pitchFamily="34" charset="0"/>
              </a:rPr>
              <a:t>AUFGABENSTELLUNG (DIN_Bold 40)</a:t>
            </a:r>
          </a:p>
        </p:txBody>
      </p:sp>
      <p:sp>
        <p:nvSpPr>
          <p:cNvPr id="2057" name="Rectangle 36"/>
          <p:cNvSpPr>
            <a:spLocks noChangeArrowheads="1"/>
          </p:cNvSpPr>
          <p:nvPr/>
        </p:nvSpPr>
        <p:spPr bwMode="auto">
          <a:xfrm>
            <a:off x="2566988" y="15074900"/>
            <a:ext cx="705643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863600"/>
            <a:r>
              <a:rPr lang="de-DE" sz="4000" b="0" dirty="0">
                <a:solidFill>
                  <a:srgbClr val="0B2A51"/>
                </a:solidFill>
                <a:latin typeface="DIN-Bold" pitchFamily="34" charset="0"/>
              </a:rPr>
              <a:t>LÖSUNGSWEG (</a:t>
            </a:r>
            <a:r>
              <a:rPr lang="de-DE" sz="4000" b="0" dirty="0" err="1">
                <a:solidFill>
                  <a:srgbClr val="0B2A51"/>
                </a:solidFill>
                <a:latin typeface="DIN-Bold" pitchFamily="34" charset="0"/>
              </a:rPr>
              <a:t>DIN_Bold</a:t>
            </a:r>
            <a:r>
              <a:rPr lang="de-DE" sz="4000" b="0" dirty="0">
                <a:solidFill>
                  <a:srgbClr val="0B2A51"/>
                </a:solidFill>
                <a:latin typeface="DIN-Bold" pitchFamily="34" charset="0"/>
              </a:rPr>
              <a:t> 40)</a:t>
            </a:r>
          </a:p>
        </p:txBody>
      </p:sp>
      <p:sp>
        <p:nvSpPr>
          <p:cNvPr id="2059" name="Rectangle 38"/>
          <p:cNvSpPr>
            <a:spLocks noChangeArrowheads="1"/>
          </p:cNvSpPr>
          <p:nvPr/>
        </p:nvSpPr>
        <p:spPr bwMode="auto">
          <a:xfrm>
            <a:off x="11625263" y="4289425"/>
            <a:ext cx="8475662" cy="2652713"/>
          </a:xfrm>
          <a:prstGeom prst="rect">
            <a:avLst/>
          </a:prstGeom>
          <a:noFill/>
          <a:ln w="9525">
            <a:solidFill>
              <a:schemeClr val="folHlink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60" name="Text Box 42"/>
          <p:cNvSpPr txBox="1">
            <a:spLocks noChangeArrowheads="1"/>
          </p:cNvSpPr>
          <p:nvPr/>
        </p:nvSpPr>
        <p:spPr bwMode="auto">
          <a:xfrm>
            <a:off x="2566988" y="15771813"/>
            <a:ext cx="8928100" cy="5195887"/>
          </a:xfrm>
          <a:prstGeom prst="rect">
            <a:avLst/>
          </a:prstGeom>
          <a:noFill/>
          <a:ln w="9525">
            <a:solidFill>
              <a:schemeClr val="folHlink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0563" rIns="0" bIns="30563">
            <a:spAutoFit/>
          </a:bodyPr>
          <a:lstStyle>
            <a:lvl1pPr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0" dirty="0">
                <a:solidFill>
                  <a:srgbClr val="0B2A51"/>
                </a:solidFill>
              </a:rPr>
              <a:t>Das ist der Fließtext... </a:t>
            </a:r>
            <a:r>
              <a:rPr lang="de-DE" sz="2800" b="0" dirty="0" err="1">
                <a:solidFill>
                  <a:srgbClr val="0B2A51"/>
                </a:solidFill>
              </a:rPr>
              <a:t>Univers</a:t>
            </a:r>
            <a:r>
              <a:rPr lang="de-DE" sz="2800" b="0" dirty="0">
                <a:solidFill>
                  <a:srgbClr val="0B2A51"/>
                </a:solidFill>
              </a:rPr>
              <a:t> 45 Light / 28. Das ist der Fließtext... </a:t>
            </a:r>
            <a:r>
              <a:rPr lang="de-DE" sz="2800" b="0" dirty="0" err="1">
                <a:solidFill>
                  <a:srgbClr val="0B2A51"/>
                </a:solidFill>
              </a:rPr>
              <a:t>Univers</a:t>
            </a:r>
            <a:r>
              <a:rPr lang="de-DE" sz="2800" b="0" dirty="0">
                <a:solidFill>
                  <a:srgbClr val="0B2A51"/>
                </a:solidFill>
              </a:rPr>
              <a:t> 45 Light / 28.</a:t>
            </a:r>
            <a:r>
              <a:rPr lang="de-DE" sz="2800" dirty="0">
                <a:solidFill>
                  <a:srgbClr val="0B2A51"/>
                </a:solidFill>
              </a:rPr>
              <a:t> </a:t>
            </a:r>
            <a:r>
              <a:rPr lang="de-DE" sz="2800" b="0" dirty="0">
                <a:solidFill>
                  <a:srgbClr val="0B2A51"/>
                </a:solidFill>
              </a:rPr>
              <a:t>Das ist der Fließtext... </a:t>
            </a:r>
            <a:r>
              <a:rPr lang="de-DE" sz="2800" b="0" dirty="0" err="1">
                <a:solidFill>
                  <a:srgbClr val="0B2A51"/>
                </a:solidFill>
              </a:rPr>
              <a:t>Univers</a:t>
            </a:r>
            <a:r>
              <a:rPr lang="de-DE" sz="2800" b="0" dirty="0">
                <a:solidFill>
                  <a:srgbClr val="0B2A51"/>
                </a:solidFill>
              </a:rPr>
              <a:t> 45 Light / 28. Das ist der Fließtext... </a:t>
            </a:r>
            <a:r>
              <a:rPr lang="de-DE" sz="2800" b="0" dirty="0" err="1">
                <a:solidFill>
                  <a:srgbClr val="0B2A51"/>
                </a:solidFill>
              </a:rPr>
              <a:t>Univers</a:t>
            </a:r>
            <a:r>
              <a:rPr lang="de-DE" sz="2800" b="0" dirty="0">
                <a:solidFill>
                  <a:srgbClr val="0B2A51"/>
                </a:solidFill>
              </a:rPr>
              <a:t> 45 Light / 28.</a:t>
            </a:r>
            <a:r>
              <a:rPr lang="de-DE" sz="2800" dirty="0">
                <a:solidFill>
                  <a:srgbClr val="0B2A51"/>
                </a:solidFill>
              </a:rPr>
              <a:t> </a:t>
            </a:r>
            <a:r>
              <a:rPr lang="de-DE" sz="2800" b="0" dirty="0">
                <a:solidFill>
                  <a:srgbClr val="0B2A51"/>
                </a:solidFill>
              </a:rPr>
              <a:t>Das ist der Fließtext... </a:t>
            </a:r>
            <a:r>
              <a:rPr lang="de-DE" sz="2800" b="0" dirty="0" err="1">
                <a:solidFill>
                  <a:srgbClr val="0B2A51"/>
                </a:solidFill>
              </a:rPr>
              <a:t>Univers</a:t>
            </a:r>
            <a:r>
              <a:rPr lang="de-DE" sz="2800" b="0" dirty="0">
                <a:solidFill>
                  <a:srgbClr val="0B2A51"/>
                </a:solidFill>
              </a:rPr>
              <a:t> 45 Light / 28. Das ist der Fließtext... </a:t>
            </a:r>
            <a:r>
              <a:rPr lang="de-DE" sz="2800" b="0" dirty="0" err="1">
                <a:solidFill>
                  <a:srgbClr val="0B2A51"/>
                </a:solidFill>
              </a:rPr>
              <a:t>Univers</a:t>
            </a:r>
            <a:r>
              <a:rPr lang="de-DE" sz="2800" b="0" dirty="0">
                <a:solidFill>
                  <a:srgbClr val="0B2A51"/>
                </a:solidFill>
              </a:rPr>
              <a:t> 45 Light / 28.</a:t>
            </a:r>
            <a:r>
              <a:rPr lang="de-DE" sz="2800" dirty="0">
                <a:solidFill>
                  <a:srgbClr val="0B2A51"/>
                </a:solidFill>
              </a:rPr>
              <a:t> </a:t>
            </a:r>
            <a:r>
              <a:rPr lang="de-DE" sz="2800" b="0" dirty="0">
                <a:solidFill>
                  <a:srgbClr val="0B2A51"/>
                </a:solidFill>
              </a:rPr>
              <a:t>Das ist der Fließtext... </a:t>
            </a:r>
            <a:r>
              <a:rPr lang="de-DE" sz="2800" b="0" dirty="0" err="1">
                <a:solidFill>
                  <a:srgbClr val="0B2A51"/>
                </a:solidFill>
              </a:rPr>
              <a:t>Univers</a:t>
            </a:r>
            <a:r>
              <a:rPr lang="de-DE" sz="2800" b="0" dirty="0">
                <a:solidFill>
                  <a:srgbClr val="0B2A51"/>
                </a:solidFill>
              </a:rPr>
              <a:t> 45 Light / 28. Das ist der Fließtext... </a:t>
            </a:r>
            <a:r>
              <a:rPr lang="de-DE" sz="2800" b="0" dirty="0" err="1">
                <a:solidFill>
                  <a:srgbClr val="0B2A51"/>
                </a:solidFill>
              </a:rPr>
              <a:t>Univers</a:t>
            </a:r>
            <a:r>
              <a:rPr lang="de-DE" sz="2800" b="0" dirty="0">
                <a:solidFill>
                  <a:srgbClr val="0B2A51"/>
                </a:solidFill>
              </a:rPr>
              <a:t> 45 Light / 28.</a:t>
            </a:r>
            <a:r>
              <a:rPr lang="de-DE" sz="2800" dirty="0">
                <a:solidFill>
                  <a:srgbClr val="0B2A51"/>
                </a:solidFill>
              </a:rPr>
              <a:t> </a:t>
            </a:r>
            <a:r>
              <a:rPr lang="de-DE" sz="2800" b="0" dirty="0">
                <a:solidFill>
                  <a:srgbClr val="0B2A51"/>
                </a:solidFill>
              </a:rPr>
              <a:t>Das ist der Fließtext... </a:t>
            </a:r>
            <a:r>
              <a:rPr lang="de-DE" sz="2800" b="0" dirty="0" err="1">
                <a:solidFill>
                  <a:srgbClr val="0B2A51"/>
                </a:solidFill>
              </a:rPr>
              <a:t>Univers</a:t>
            </a:r>
            <a:r>
              <a:rPr lang="de-DE" sz="2800" b="0" dirty="0">
                <a:solidFill>
                  <a:srgbClr val="0B2A51"/>
                </a:solidFill>
              </a:rPr>
              <a:t> 45</a:t>
            </a:r>
          </a:p>
          <a:p>
            <a:pPr eaLnBrk="1" hangingPunct="1">
              <a:spcBef>
                <a:spcPct val="50000"/>
              </a:spcBef>
            </a:pPr>
            <a:r>
              <a:rPr lang="de-DE" sz="2800" dirty="0">
                <a:solidFill>
                  <a:srgbClr val="0B2A51"/>
                </a:solidFill>
              </a:rPr>
              <a:t>Weitere Hinweise: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de-DE" sz="2800" b="0" dirty="0">
                <a:solidFill>
                  <a:srgbClr val="0B2A51"/>
                </a:solidFill>
              </a:rPr>
              <a:t> Wenige plakative Bilder</a:t>
            </a:r>
          </a:p>
          <a:p>
            <a:pPr eaLnBrk="1" hangingPunct="1">
              <a:buFontTx/>
              <a:buChar char="-"/>
            </a:pPr>
            <a:r>
              <a:rPr lang="de-DE" sz="2800" b="0" dirty="0">
                <a:solidFill>
                  <a:srgbClr val="0B2A51"/>
                </a:solidFill>
              </a:rPr>
              <a:t> Grafiken, Diagramme u. Tabellen: min. Schriftgröße 20</a:t>
            </a:r>
          </a:p>
          <a:p>
            <a:pPr eaLnBrk="1" hangingPunct="1">
              <a:buFontTx/>
              <a:buChar char="-"/>
            </a:pPr>
            <a:r>
              <a:rPr lang="de-DE" sz="2800" b="0" dirty="0">
                <a:solidFill>
                  <a:srgbClr val="0B2A51"/>
                </a:solidFill>
              </a:rPr>
              <a:t> </a:t>
            </a:r>
            <a:r>
              <a:rPr lang="de-DE" sz="2800" dirty="0">
                <a:solidFill>
                  <a:srgbClr val="0B2A51"/>
                </a:solidFill>
              </a:rPr>
              <a:t>Die Rahmen der Textblöcke entfernen</a:t>
            </a:r>
          </a:p>
        </p:txBody>
      </p:sp>
      <p:sp>
        <p:nvSpPr>
          <p:cNvPr id="2061" name="Text Box 43"/>
          <p:cNvSpPr txBox="1">
            <a:spLocks noChangeAspect="1" noChangeArrowheads="1"/>
          </p:cNvSpPr>
          <p:nvPr/>
        </p:nvSpPr>
        <p:spPr bwMode="auto">
          <a:xfrm>
            <a:off x="18073688" y="4289425"/>
            <a:ext cx="2016125" cy="26638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411" tIns="43205" rIns="86411" bIns="43205"/>
          <a:lstStyle>
            <a:lvl1pPr defTabSz="86360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86360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86360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86360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86360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000" b="0">
                <a:solidFill>
                  <a:schemeClr val="bg1"/>
                </a:solidFill>
              </a:rPr>
              <a:t>Bild Diplomand</a:t>
            </a:r>
          </a:p>
          <a:p>
            <a:pPr eaLnBrk="1" hangingPunct="1">
              <a:spcBef>
                <a:spcPct val="50000"/>
              </a:spcBef>
            </a:pPr>
            <a:endParaRPr lang="de-DE" sz="2000" b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de-DE" sz="2000" b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de-DE" sz="2000" b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de-DE" sz="2000" b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de-DE" sz="2000" b="0">
                <a:solidFill>
                  <a:schemeClr val="bg1"/>
                </a:solidFill>
              </a:rPr>
              <a:t>ca. 7,4 cm hoch</a:t>
            </a:r>
          </a:p>
        </p:txBody>
      </p:sp>
      <p:pic>
        <p:nvPicPr>
          <p:cNvPr id="2062" name="Picture 45" descr="Transportsys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0" y="15771813"/>
            <a:ext cx="8245475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3" name="Line 46"/>
          <p:cNvSpPr>
            <a:spLocks noChangeShapeType="1"/>
          </p:cNvSpPr>
          <p:nvPr/>
        </p:nvSpPr>
        <p:spPr bwMode="auto">
          <a:xfrm flipV="1">
            <a:off x="6581775" y="18951575"/>
            <a:ext cx="4967288" cy="952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17" name="Picture 1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1" t="7446" r="61920" b="51460"/>
          <a:stretch/>
        </p:blipFill>
        <p:spPr bwMode="auto">
          <a:xfrm>
            <a:off x="11799888" y="21594823"/>
            <a:ext cx="8256587" cy="595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2532062" y="21594824"/>
            <a:ext cx="8997951" cy="553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2"/>
                </a:solidFill>
                <a:latin typeface="Univers 45 Light" pitchFamily="2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2"/>
                </a:solidFill>
                <a:latin typeface="Univers 45 Light" pitchFamily="2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2"/>
                </a:solidFill>
                <a:latin typeface="Univers 45 Light" pitchFamily="2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2"/>
                </a:solidFill>
                <a:latin typeface="Univers 45 Light" pitchFamily="2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2"/>
                </a:solidFill>
                <a:latin typeface="Univers 45 Light" pitchFamily="2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b="1" kern="1200">
                <a:solidFill>
                  <a:schemeClr val="bg2"/>
                </a:solidFill>
                <a:latin typeface="Univers 45 Light" pitchFamily="2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b="1" kern="1200">
                <a:solidFill>
                  <a:schemeClr val="bg2"/>
                </a:solidFill>
                <a:latin typeface="Univers 45 Light" pitchFamily="2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b="1" kern="1200">
                <a:solidFill>
                  <a:schemeClr val="bg2"/>
                </a:solidFill>
                <a:latin typeface="Univers 45 Light" pitchFamily="2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b="1" kern="1200">
                <a:solidFill>
                  <a:schemeClr val="bg2"/>
                </a:solidFill>
                <a:latin typeface="Univers 45 Light" pitchFamily="2" charset="0"/>
                <a:ea typeface="+mn-ea"/>
                <a:cs typeface="+mn-cs"/>
              </a:defRPr>
            </a:lvl9pPr>
          </a:lstStyle>
          <a:p>
            <a:r>
              <a:rPr lang="de-DE" sz="4000" b="0" dirty="0">
                <a:solidFill>
                  <a:srgbClr val="0B2A51"/>
                </a:solidFill>
                <a:latin typeface="DIN-Bold" pitchFamily="34" charset="0"/>
              </a:rPr>
              <a:t>ERGEBNISSE (</a:t>
            </a:r>
            <a:r>
              <a:rPr lang="de-DE" sz="4000" b="0" dirty="0" err="1">
                <a:solidFill>
                  <a:srgbClr val="0B2A51"/>
                </a:solidFill>
                <a:latin typeface="DIN-Bold" pitchFamily="34" charset="0"/>
              </a:rPr>
              <a:t>DIN_Bold</a:t>
            </a:r>
            <a:r>
              <a:rPr lang="de-DE" sz="4000" b="0" dirty="0">
                <a:solidFill>
                  <a:srgbClr val="0B2A51"/>
                </a:solidFill>
                <a:latin typeface="DIN-Bold" pitchFamily="34" charset="0"/>
              </a:rPr>
              <a:t> 40)</a:t>
            </a:r>
          </a:p>
          <a:p>
            <a:r>
              <a:rPr lang="de-DE" sz="4000" b="0" dirty="0" smtClean="0">
                <a:solidFill>
                  <a:srgbClr val="FF0000"/>
                </a:solidFill>
                <a:latin typeface="DIN-Bold" pitchFamily="34" charset="0"/>
              </a:rPr>
              <a:t>ACHTUNG</a:t>
            </a:r>
            <a:r>
              <a:rPr lang="de-DE" sz="4000" b="0" dirty="0">
                <a:solidFill>
                  <a:srgbClr val="FF0000"/>
                </a:solidFill>
                <a:latin typeface="DIN-Bold" pitchFamily="34" charset="0"/>
              </a:rPr>
              <a:t>: Die Schriftarten </a:t>
            </a:r>
            <a:r>
              <a:rPr lang="de-DE" sz="4000" b="0" dirty="0" err="1">
                <a:solidFill>
                  <a:srgbClr val="FF0000"/>
                </a:solidFill>
                <a:latin typeface="DIN-Bold" pitchFamily="34" charset="0"/>
              </a:rPr>
              <a:t>Univers</a:t>
            </a:r>
            <a:r>
              <a:rPr lang="de-DE" sz="4000" b="0" dirty="0">
                <a:solidFill>
                  <a:srgbClr val="FF0000"/>
                </a:solidFill>
                <a:latin typeface="DIN-Bold" pitchFamily="34" charset="0"/>
              </a:rPr>
              <a:t> 45 Light und </a:t>
            </a:r>
            <a:r>
              <a:rPr lang="de-DE" sz="4000" b="0" dirty="0" err="1">
                <a:solidFill>
                  <a:srgbClr val="FF0000"/>
                </a:solidFill>
                <a:latin typeface="DIN-Bold" pitchFamily="34" charset="0"/>
              </a:rPr>
              <a:t>DIN_Bold</a:t>
            </a:r>
            <a:r>
              <a:rPr lang="de-DE" sz="4000" b="0" dirty="0">
                <a:solidFill>
                  <a:srgbClr val="FF0000"/>
                </a:solidFill>
                <a:latin typeface="DIN-Bold" pitchFamily="34" charset="0"/>
              </a:rPr>
              <a:t> sind ggf. auf Ihrem PC</a:t>
            </a:r>
          </a:p>
          <a:p>
            <a:r>
              <a:rPr lang="de-DE" sz="4000" b="0" dirty="0">
                <a:solidFill>
                  <a:srgbClr val="FF0000"/>
                </a:solidFill>
                <a:latin typeface="DIN-Bold" pitchFamily="34" charset="0"/>
              </a:rPr>
              <a:t>nicht installiert! Selbst wenn als Schriftart die entsprechende angezeigt wird </a:t>
            </a:r>
            <a:r>
              <a:rPr lang="de-DE" sz="4000" b="0" dirty="0" smtClean="0">
                <a:solidFill>
                  <a:srgbClr val="FF0000"/>
                </a:solidFill>
                <a:latin typeface="DIN-Bold" pitchFamily="34" charset="0"/>
              </a:rPr>
              <a:t>muss es </a:t>
            </a:r>
            <a:r>
              <a:rPr lang="de-DE" sz="4000" b="0" dirty="0">
                <a:solidFill>
                  <a:srgbClr val="FF0000"/>
                </a:solidFill>
                <a:latin typeface="DIN-Bold" pitchFamily="34" charset="0"/>
              </a:rPr>
              <a:t>die dargestellte nicht sein. Vergleichen Sie </a:t>
            </a:r>
            <a:r>
              <a:rPr lang="de-DE" sz="4000" b="0" dirty="0" smtClean="0">
                <a:solidFill>
                  <a:srgbClr val="FF0000"/>
                </a:solidFill>
                <a:latin typeface="DIN-Bold" pitchFamily="34" charset="0"/>
              </a:rPr>
              <a:t>mit dem Beispielbild</a:t>
            </a:r>
            <a:r>
              <a:rPr lang="de-DE" sz="4000" b="0" dirty="0">
                <a:solidFill>
                  <a:srgbClr val="FF0000"/>
                </a:solidFill>
                <a:latin typeface="DIN-Bold" pitchFamily="34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5"/>
          <p:cNvSpPr txBox="1">
            <a:spLocks noChangeAspect="1" noChangeArrowheads="1"/>
          </p:cNvSpPr>
          <p:nvPr/>
        </p:nvSpPr>
        <p:spPr bwMode="auto">
          <a:xfrm>
            <a:off x="18148300" y="5067300"/>
            <a:ext cx="1908175" cy="25209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411" tIns="43205" rIns="86411" bIns="43205"/>
          <a:lstStyle>
            <a:lvl1pPr defTabSz="86360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86360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86360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86360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86360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863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900" b="0">
                <a:solidFill>
                  <a:schemeClr val="bg1"/>
                </a:solidFill>
              </a:rPr>
              <a:t>Bild Diplomand</a:t>
            </a:r>
          </a:p>
          <a:p>
            <a:pPr eaLnBrk="1" hangingPunct="1">
              <a:spcBef>
                <a:spcPct val="50000"/>
              </a:spcBef>
            </a:pPr>
            <a:endParaRPr lang="de-DE" sz="1900" b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de-DE" sz="1900" b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de-DE" sz="1900" b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de-DE" sz="1900" b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de-DE" sz="1900" b="0">
                <a:solidFill>
                  <a:schemeClr val="bg1"/>
                </a:solidFill>
              </a:rPr>
              <a:t>ca. 7,4 cm hoch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0" y="7859713"/>
            <a:ext cx="21386800" cy="273050"/>
          </a:xfrm>
          <a:prstGeom prst="rect">
            <a:avLst/>
          </a:prstGeom>
          <a:solidFill>
            <a:srgbClr val="C4C4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2566988" y="4025900"/>
            <a:ext cx="154654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0563" rIns="0" bIns="30563">
            <a:spAutoFit/>
          </a:bodyPr>
          <a:lstStyle>
            <a:lvl1pPr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4800" b="0">
                <a:solidFill>
                  <a:srgbClr val="001D4B"/>
                </a:solidFill>
                <a:latin typeface="DIN-Bold" pitchFamily="34" charset="0"/>
              </a:rPr>
              <a:t>THEMA  DER  ARBEIT (DIN Bold 48) IST SEHR LANG UND DESHALB ZWEIZEILIG</a:t>
            </a: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2566988" y="5818188"/>
            <a:ext cx="8188325" cy="177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0563" rIns="0" bIns="30563">
            <a:spAutoFit/>
          </a:bodyPr>
          <a:lstStyle>
            <a:lvl1pPr defTabSz="27305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27305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27305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27305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273050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27305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27305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27305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27305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0">
                <a:solidFill>
                  <a:schemeClr val="tx1"/>
                </a:solidFill>
              </a:rPr>
              <a:t>Diplomand					: Vorname Name</a:t>
            </a:r>
          </a:p>
          <a:p>
            <a:pPr eaLnBrk="1" hangingPunct="1">
              <a:spcBef>
                <a:spcPct val="50000"/>
              </a:spcBef>
            </a:pPr>
            <a:r>
              <a:rPr lang="de-DE" sz="2800" b="0">
                <a:solidFill>
                  <a:schemeClr val="tx1"/>
                </a:solidFill>
              </a:rPr>
              <a:t>Betreuer						: Herr X</a:t>
            </a:r>
          </a:p>
          <a:p>
            <a:pPr eaLnBrk="1" hangingPunct="1">
              <a:spcBef>
                <a:spcPct val="50000"/>
              </a:spcBef>
            </a:pPr>
            <a:r>
              <a:rPr lang="de-DE" sz="2800" b="0">
                <a:solidFill>
                  <a:schemeClr val="tx1"/>
                </a:solidFill>
              </a:rPr>
              <a:t>Betreuender HSL	: Prof. Dr.-Ing. habil. T. Schmidt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2566988" y="9220200"/>
            <a:ext cx="8928100" cy="5621338"/>
          </a:xfrm>
          <a:prstGeom prst="rect">
            <a:avLst/>
          </a:prstGeom>
          <a:noFill/>
          <a:ln w="9525">
            <a:solidFill>
              <a:schemeClr val="folHlink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0563" rIns="0" bIns="30563">
            <a:spAutoFit/>
          </a:bodyPr>
          <a:lstStyle>
            <a:lvl1pPr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11772900" y="9220200"/>
            <a:ext cx="8283575" cy="5621338"/>
          </a:xfrm>
          <a:prstGeom prst="rect">
            <a:avLst/>
          </a:prstGeom>
          <a:noFill/>
          <a:ln w="9525">
            <a:solidFill>
              <a:schemeClr val="folHlink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0563" rIns="0" bIns="30563">
            <a:spAutoFit/>
          </a:bodyPr>
          <a:lstStyle>
            <a:lvl1pPr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Fließ-text...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Fließ-text...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/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45 -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1258550" y="5311775"/>
            <a:ext cx="6892925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411" tIns="43205" rIns="86411" bIns="43205">
            <a:spAutoFit/>
          </a:bodyPr>
          <a:lstStyle/>
          <a:p>
            <a:pPr marL="173038" indent="-173038" defTabSz="1079500"/>
            <a:r>
              <a:rPr lang="de-DE" sz="2400" b="0">
                <a:solidFill>
                  <a:schemeClr val="tx1"/>
                </a:solidFill>
              </a:rPr>
              <a:t>Persönliche Daten</a:t>
            </a:r>
          </a:p>
          <a:p>
            <a:pPr marL="173038" indent="-173038" defTabSz="1079500">
              <a:buFontTx/>
              <a:buChar char="-"/>
            </a:pPr>
            <a:r>
              <a:rPr lang="de-DE" sz="2400" b="0">
                <a:solidFill>
                  <a:schemeClr val="tx1"/>
                </a:solidFill>
              </a:rPr>
              <a:t>geb. am: 22.04.1980 in Mittweida/Sa.</a:t>
            </a:r>
          </a:p>
          <a:p>
            <a:pPr marL="173038" indent="-173038" defTabSz="1079500">
              <a:buFontTx/>
              <a:buChar char="-"/>
            </a:pPr>
            <a:r>
              <a:rPr lang="de-DE" sz="2400" b="0">
                <a:solidFill>
                  <a:schemeClr val="tx1"/>
                </a:solidFill>
              </a:rPr>
              <a:t>Schule: 1995 - 2001 Gymnasium Zwickau</a:t>
            </a:r>
          </a:p>
          <a:p>
            <a:pPr marL="173038" indent="-173038" defTabSz="1079500">
              <a:buFontTx/>
              <a:buChar char="-"/>
            </a:pPr>
            <a:r>
              <a:rPr lang="de-DE" sz="2400" b="0">
                <a:solidFill>
                  <a:schemeClr val="tx1"/>
                </a:solidFill>
              </a:rPr>
              <a:t>Studium: </a:t>
            </a:r>
          </a:p>
          <a:p>
            <a:pPr marL="173038" indent="-173038" defTabSz="1079500"/>
            <a:r>
              <a:rPr lang="de-DE" sz="2400" b="0">
                <a:solidFill>
                  <a:schemeClr val="tx1"/>
                </a:solidFill>
              </a:rPr>
              <a:t>	2002 – 2005 RWTH Aachen: Betriebswirtschaft</a:t>
            </a:r>
          </a:p>
          <a:p>
            <a:pPr marL="173038" indent="-173038" defTabSz="1079500"/>
            <a:r>
              <a:rPr lang="de-DE" sz="2400" b="0">
                <a:solidFill>
                  <a:schemeClr val="tx1"/>
                </a:solidFill>
              </a:rPr>
              <a:t>	2005 – 2008 TU Dresden: Materialflusstechnik</a:t>
            </a:r>
          </a:p>
        </p:txBody>
      </p:sp>
      <p:sp>
        <p:nvSpPr>
          <p:cNvPr id="3081" name="Rectangle 13"/>
          <p:cNvSpPr>
            <a:spLocks noChangeArrowheads="1"/>
          </p:cNvSpPr>
          <p:nvPr/>
        </p:nvSpPr>
        <p:spPr bwMode="auto">
          <a:xfrm>
            <a:off x="2663825" y="8382000"/>
            <a:ext cx="883126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863600"/>
            <a:r>
              <a:rPr lang="de-DE" sz="4000" b="0">
                <a:solidFill>
                  <a:srgbClr val="0B2A51"/>
                </a:solidFill>
                <a:latin typeface="DIN-Bold" pitchFamily="34" charset="0"/>
              </a:rPr>
              <a:t>AUFGABENSTELLUNG (DIN_Bold 40)</a:t>
            </a:r>
          </a:p>
        </p:txBody>
      </p:sp>
      <p:sp>
        <p:nvSpPr>
          <p:cNvPr id="3082" name="Rectangle 14"/>
          <p:cNvSpPr>
            <a:spLocks noChangeArrowheads="1"/>
          </p:cNvSpPr>
          <p:nvPr/>
        </p:nvSpPr>
        <p:spPr bwMode="auto">
          <a:xfrm>
            <a:off x="2663825" y="15322550"/>
            <a:ext cx="705643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863600"/>
            <a:r>
              <a:rPr lang="de-DE" sz="4000" b="0">
                <a:solidFill>
                  <a:srgbClr val="0B2A51"/>
                </a:solidFill>
                <a:latin typeface="DIN-Bold" pitchFamily="34" charset="0"/>
              </a:rPr>
              <a:t>LÖSUNGSWEG (DIN_Bold 40)</a:t>
            </a:r>
          </a:p>
        </p:txBody>
      </p:sp>
      <p:sp>
        <p:nvSpPr>
          <p:cNvPr id="3083" name="Rectangle 15"/>
          <p:cNvSpPr>
            <a:spLocks noChangeArrowheads="1"/>
          </p:cNvSpPr>
          <p:nvPr/>
        </p:nvSpPr>
        <p:spPr bwMode="auto">
          <a:xfrm>
            <a:off x="2566988" y="21945600"/>
            <a:ext cx="665956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863600"/>
            <a:r>
              <a:rPr lang="de-DE" sz="4000" b="0">
                <a:solidFill>
                  <a:srgbClr val="0B2A51"/>
                </a:solidFill>
                <a:latin typeface="DIN-Bold" pitchFamily="34" charset="0"/>
              </a:rPr>
              <a:t>ERGEBNISSE (DIN_Bold 40)</a:t>
            </a:r>
          </a:p>
        </p:txBody>
      </p:sp>
      <p:sp>
        <p:nvSpPr>
          <p:cNvPr id="3084" name="Text Box 43"/>
          <p:cNvSpPr txBox="1">
            <a:spLocks noChangeArrowheads="1"/>
          </p:cNvSpPr>
          <p:nvPr/>
        </p:nvSpPr>
        <p:spPr bwMode="auto">
          <a:xfrm>
            <a:off x="2566988" y="22645688"/>
            <a:ext cx="8928100" cy="492125"/>
          </a:xfrm>
          <a:prstGeom prst="rect">
            <a:avLst/>
          </a:prstGeom>
          <a:noFill/>
          <a:ln w="9525">
            <a:solidFill>
              <a:schemeClr val="folHlink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0563" rIns="0" bIns="30563">
            <a:spAutoFit/>
          </a:bodyPr>
          <a:lstStyle>
            <a:lvl1pPr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/>
            <a:endParaRPr lang="de-DE" sz="2800" b="0">
              <a:solidFill>
                <a:srgbClr val="FF0000"/>
              </a:solidFill>
              <a:latin typeface="DIN-Bold" pitchFamily="34" charset="0"/>
            </a:endParaRPr>
          </a:p>
        </p:txBody>
      </p:sp>
      <p:sp>
        <p:nvSpPr>
          <p:cNvPr id="3085" name="Text Box 44"/>
          <p:cNvSpPr txBox="1">
            <a:spLocks noChangeArrowheads="1"/>
          </p:cNvSpPr>
          <p:nvPr/>
        </p:nvSpPr>
        <p:spPr bwMode="auto">
          <a:xfrm>
            <a:off x="2566988" y="16229013"/>
            <a:ext cx="8928100" cy="5195887"/>
          </a:xfrm>
          <a:prstGeom prst="rect">
            <a:avLst/>
          </a:prstGeom>
          <a:noFill/>
          <a:ln w="9525">
            <a:solidFill>
              <a:schemeClr val="folHlink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0563" rIns="0" bIns="30563">
            <a:spAutoFit/>
          </a:bodyPr>
          <a:lstStyle>
            <a:lvl1pPr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1pPr>
            <a:lvl2pPr marL="742950" indent="-28575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2pPr>
            <a:lvl3pPr marL="11430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3pPr>
            <a:lvl4pPr marL="16002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4pPr>
            <a:lvl5pPr marL="2057400" indent="-228600" defTabSz="612775" eaLnBrk="0" hangingPunct="0">
              <a:defRPr sz="2600" b="1">
                <a:solidFill>
                  <a:schemeClr val="bg2"/>
                </a:solidFill>
                <a:latin typeface="Univers 45 Light" pitchFamily="2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2"/>
                </a:solidFill>
                <a:latin typeface="Univers 45 Light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>
                <a:solidFill>
                  <a:srgbClr val="0B2A51"/>
                </a:solidFill>
              </a:rPr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>
                <a:solidFill>
                  <a:srgbClr val="0B2A51"/>
                </a:solidFill>
              </a:rPr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>
                <a:solidFill>
                  <a:srgbClr val="0B2A51"/>
                </a:solidFill>
              </a:rPr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 Light / 28. Das ist der Fließtext... Univers 45 Light / 28.</a:t>
            </a:r>
            <a:r>
              <a:rPr lang="de-DE" sz="2800">
                <a:solidFill>
                  <a:srgbClr val="0B2A51"/>
                </a:solidFill>
              </a:rPr>
              <a:t> </a:t>
            </a:r>
            <a:r>
              <a:rPr lang="de-DE" sz="2800" b="0">
                <a:solidFill>
                  <a:srgbClr val="0B2A51"/>
                </a:solidFill>
              </a:rPr>
              <a:t>Das ist der Fließtext... Univers 45</a:t>
            </a:r>
          </a:p>
          <a:p>
            <a:pPr eaLnBrk="1" hangingPunct="1">
              <a:spcBef>
                <a:spcPct val="50000"/>
              </a:spcBef>
            </a:pPr>
            <a:r>
              <a:rPr lang="de-DE" sz="2800">
                <a:solidFill>
                  <a:srgbClr val="0B2A51"/>
                </a:solidFill>
              </a:rPr>
              <a:t>Weitere Hinweise: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de-DE" sz="2800" b="0">
                <a:solidFill>
                  <a:srgbClr val="0B2A51"/>
                </a:solidFill>
              </a:rPr>
              <a:t> Wenige plakative Bilder</a:t>
            </a:r>
          </a:p>
          <a:p>
            <a:pPr eaLnBrk="1" hangingPunct="1">
              <a:buFontTx/>
              <a:buChar char="-"/>
            </a:pPr>
            <a:r>
              <a:rPr lang="de-DE" sz="2800" b="0">
                <a:solidFill>
                  <a:srgbClr val="0B2A51"/>
                </a:solidFill>
              </a:rPr>
              <a:t> Grafiken, Diagramme u. Tabellen: min. Schriftgröße 20</a:t>
            </a:r>
          </a:p>
          <a:p>
            <a:pPr eaLnBrk="1" hangingPunct="1">
              <a:buFontTx/>
              <a:buChar char="-"/>
            </a:pPr>
            <a:r>
              <a:rPr lang="de-DE" sz="2800" b="0">
                <a:solidFill>
                  <a:srgbClr val="0B2A51"/>
                </a:solidFill>
              </a:rPr>
              <a:t> </a:t>
            </a:r>
            <a:r>
              <a:rPr lang="de-DE" sz="2800">
                <a:solidFill>
                  <a:srgbClr val="0B2A51"/>
                </a:solidFill>
              </a:rPr>
              <a:t>Die Rahmen der Textblöcke entfernen</a:t>
            </a:r>
          </a:p>
        </p:txBody>
      </p:sp>
      <p:pic>
        <p:nvPicPr>
          <p:cNvPr id="3086" name="Picture 49" descr="Grafik_paz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2900" y="15165388"/>
            <a:ext cx="7943850" cy="620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7" name="Line 50"/>
          <p:cNvSpPr>
            <a:spLocks noChangeShapeType="1"/>
          </p:cNvSpPr>
          <p:nvPr/>
        </p:nvSpPr>
        <p:spPr bwMode="auto">
          <a:xfrm flipV="1">
            <a:off x="10148888" y="19688175"/>
            <a:ext cx="2452687" cy="1401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ster_a0_hoch_b1">
  <a:themeElements>
    <a:clrScheme name="poster_a0_hoch_b1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oster_a0_hoch_b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6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Univers 45 Light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6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Univers 45 Light" pitchFamily="2" charset="0"/>
          </a:defRPr>
        </a:defPPr>
      </a:lstStyle>
    </a:lnDef>
  </a:objectDefaults>
  <a:extraClrSchemeLst>
    <a:extraClrScheme>
      <a:clrScheme name="poster_a0_hoch_b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ster_a0_hoch_b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er_a0_hoch_b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er_a0_hoch_b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er_a0_hoch_b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er_a0_hoch_b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er_a0_hoch_b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E:\Michael Kaden\1_WEBPOOL\web-content\3_kommunikationsmittel\03_poster\poster_a0_hoch_b1.pot</Template>
  <TotalTime>0</TotalTime>
  <Words>1091</Words>
  <Application>Microsoft Office PowerPoint</Application>
  <PresentationFormat>Benutzerdefiniert</PresentationFormat>
  <Paragraphs>54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poster_a0_hoch_b1</vt:lpstr>
      <vt:lpstr>PowerPoint-Präsentation</vt:lpstr>
      <vt:lpstr>PowerPoint-Präsentation</vt:lpstr>
    </vt:vector>
  </TitlesOfParts>
  <Company>OEA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 2003</dc:title>
  <dc:creator>CD-Polizei</dc:creator>
  <cp:lastModifiedBy>Wustmann, David</cp:lastModifiedBy>
  <cp:revision>31</cp:revision>
  <dcterms:created xsi:type="dcterms:W3CDTF">2007-05-09T14:51:54Z</dcterms:created>
  <dcterms:modified xsi:type="dcterms:W3CDTF">2012-09-19T07:56:43Z</dcterms:modified>
</cp:coreProperties>
</file>