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theme/theme17.xml" ContentType="application/vnd.openxmlformats-officedocument.theme+xml"/>
  <Override PartName="/ppt/slideLayouts/slideLayout18.xml" ContentType="application/vnd.openxmlformats-officedocument.presentationml.slideLayout+xml"/>
  <Override PartName="/ppt/theme/theme18.xml" ContentType="application/vnd.openxmlformats-officedocument.theme+xml"/>
  <Override PartName="/ppt/slideLayouts/slideLayout19.xml" ContentType="application/vnd.openxmlformats-officedocument.presentationml.slideLayout+xml"/>
  <Override PartName="/ppt/theme/theme19.xml" ContentType="application/vnd.openxmlformats-officedocument.theme+xml"/>
  <Override PartName="/ppt/slideLayouts/slideLayout20.xml" ContentType="application/vnd.openxmlformats-officedocument.presentationml.slideLayout+xml"/>
  <Override PartName="/ppt/theme/theme20.xml" ContentType="application/vnd.openxmlformats-officedocument.theme+xml"/>
  <Override PartName="/ppt/slideLayouts/slideLayout21.xml" ContentType="application/vnd.openxmlformats-officedocument.presentationml.slideLayout+xml"/>
  <Override PartName="/ppt/theme/theme21.xml" ContentType="application/vnd.openxmlformats-officedocument.theme+xml"/>
  <Override PartName="/ppt/slideLayouts/slideLayout22.xml" ContentType="application/vnd.openxmlformats-officedocument.presentationml.slideLayout+xml"/>
  <Override PartName="/ppt/theme/theme22.xml" ContentType="application/vnd.openxmlformats-officedocument.theme+xml"/>
  <Override PartName="/ppt/slideLayouts/slideLayout23.xml" ContentType="application/vnd.openxmlformats-officedocument.presentationml.slideLayout+xml"/>
  <Override PartName="/ppt/theme/theme23.xml" ContentType="application/vnd.openxmlformats-officedocument.theme+xml"/>
  <Override PartName="/ppt/slideLayouts/slideLayout24.xml" ContentType="application/vnd.openxmlformats-officedocument.presentationml.slideLayout+xml"/>
  <Override PartName="/ppt/theme/theme24.xml" ContentType="application/vnd.openxmlformats-officedocument.theme+xml"/>
  <Override PartName="/ppt/slideLayouts/slideLayout25.xml" ContentType="application/vnd.openxmlformats-officedocument.presentationml.slideLayout+xml"/>
  <Override PartName="/ppt/theme/theme25.xml" ContentType="application/vnd.openxmlformats-officedocument.theme+xml"/>
  <Override PartName="/ppt/slideLayouts/slideLayout26.xml" ContentType="application/vnd.openxmlformats-officedocument.presentationml.slideLayout+xml"/>
  <Override PartName="/ppt/theme/theme26.xml" ContentType="application/vnd.openxmlformats-officedocument.theme+xml"/>
  <Override PartName="/ppt/slideLayouts/slideLayout27.xml" ContentType="application/vnd.openxmlformats-officedocument.presentationml.slideLayout+xml"/>
  <Override PartName="/ppt/theme/theme27.xml" ContentType="application/vnd.openxmlformats-officedocument.theme+xml"/>
  <Override PartName="/ppt/slideLayouts/slideLayout28.xml" ContentType="application/vnd.openxmlformats-officedocument.presentationml.slideLayout+xml"/>
  <Override PartName="/ppt/theme/theme28.xml" ContentType="application/vnd.openxmlformats-officedocument.theme+xml"/>
  <Override PartName="/ppt/slideLayouts/slideLayout29.xml" ContentType="application/vnd.openxmlformats-officedocument.presentationml.slideLayout+xml"/>
  <Override PartName="/ppt/theme/theme29.xml" ContentType="application/vnd.openxmlformats-officedocument.theme+xml"/>
  <Override PartName="/ppt/slideLayouts/slideLayout30.xml" ContentType="application/vnd.openxmlformats-officedocument.presentationml.slideLayout+xml"/>
  <Override PartName="/ppt/theme/theme30.xml" ContentType="application/vnd.openxmlformats-officedocument.theme+xml"/>
  <Override PartName="/ppt/theme/theme31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  <p:sldMasterId id="2147483672" r:id="rId13"/>
    <p:sldMasterId id="2147483674" r:id="rId14"/>
    <p:sldMasterId id="2147483676" r:id="rId15"/>
    <p:sldMasterId id="2147483678" r:id="rId16"/>
    <p:sldMasterId id="2147483680" r:id="rId17"/>
    <p:sldMasterId id="2147483682" r:id="rId18"/>
    <p:sldMasterId id="2147483684" r:id="rId19"/>
    <p:sldMasterId id="2147483686" r:id="rId20"/>
    <p:sldMasterId id="2147483688" r:id="rId21"/>
    <p:sldMasterId id="2147483690" r:id="rId22"/>
    <p:sldMasterId id="2147483692" r:id="rId23"/>
    <p:sldMasterId id="2147483694" r:id="rId24"/>
    <p:sldMasterId id="2147483696" r:id="rId25"/>
    <p:sldMasterId id="2147483698" r:id="rId26"/>
    <p:sldMasterId id="2147483700" r:id="rId27"/>
    <p:sldMasterId id="2147483702" r:id="rId28"/>
    <p:sldMasterId id="2147483704" r:id="rId29"/>
    <p:sldMasterId id="2147483706" r:id="rId30"/>
  </p:sldMasterIdLst>
  <p:notesMasterIdLst>
    <p:notesMasterId r:id="rId32"/>
  </p:notesMasterIdLst>
  <p:sldIdLst>
    <p:sldId id="256" r:id="rId3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08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Master" Target="slideMasters/slideMaster2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de-DE" sz="1800" b="0" strike="noStrike" spc="-1">
                <a:solidFill>
                  <a:schemeClr val="dk1"/>
                </a:solidFill>
                <a:latin typeface="Open Sans"/>
              </a:rPr>
              <a:t>Folie mittels Klicken verschieben</a:t>
            </a: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Format der Notizen mittels Klicken bearbeiten</a:t>
            </a:r>
          </a:p>
        </p:txBody>
      </p:sp>
      <p:sp>
        <p:nvSpPr>
          <p:cNvPr id="15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&lt;Kopfzeile&gt;</a:t>
            </a:r>
          </a:p>
        </p:txBody>
      </p:sp>
      <p:sp>
        <p:nvSpPr>
          <p:cNvPr id="156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de-DE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&lt;Datum/Uhrzeit&gt;</a:t>
            </a:r>
          </a:p>
        </p:txBody>
      </p:sp>
      <p:sp>
        <p:nvSpPr>
          <p:cNvPr id="157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&lt;Fußzeile&gt;</a:t>
            </a:r>
          </a:p>
        </p:txBody>
      </p:sp>
      <p:sp>
        <p:nvSpPr>
          <p:cNvPr id="158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de-DE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buNone/>
            </a:pPr>
            <a:fld id="{5F61C182-52CF-4F56-9B89-190399FAED2A}" type="slidenum">
              <a:rPr lang="de-DE" sz="1400" b="0" strike="noStrike" spc="-1">
                <a:solidFill>
                  <a:srgbClr val="000000"/>
                </a:solidFill>
                <a:latin typeface="Calibri"/>
              </a:rPr>
              <a:t>‹Nr.›</a:t>
            </a:fld>
            <a:endParaRPr lang="de-DE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4600" cy="3084120"/>
          </a:xfrm>
          <a:prstGeom prst="rect">
            <a:avLst/>
          </a:prstGeom>
          <a:ln w="0">
            <a:noFill/>
          </a:ln>
        </p:spPr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3880" cy="3597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-216000">
              <a:buNone/>
            </a:pPr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sldNum" idx="4"/>
          </p:nvPr>
        </p:nvSpPr>
        <p:spPr>
          <a:xfrm>
            <a:off x="3884760" y="8685360"/>
            <a:ext cx="2969280" cy="456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 defTabSz="82296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822960">
              <a:lnSpc>
                <a:spcPct val="100000"/>
              </a:lnSpc>
              <a:buNone/>
              <a:tabLst>
                <a:tab pos="0" algn="l"/>
              </a:tabLst>
            </a:pPr>
            <a:fld id="{ECBE7964-E007-4860-9E67-F2C1A2AEF853}" type="slidenum">
              <a:rPr lang="de-DE" sz="1200" b="0" strike="noStrike" spc="-1">
                <a:solidFill>
                  <a:schemeClr val="dk1"/>
                </a:solidFill>
                <a:latin typeface="+mn-lt"/>
                <a:ea typeface="+mn-ea"/>
              </a:rPr>
              <a:t>1</a:t>
            </a:fld>
            <a:endParaRPr lang="de-DE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Titel und 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Titel und 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itelfolie_TUD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2 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Titel und 18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Titel und 8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Titel und 6 Bilder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itelfolie_TUD_blau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itelfolie_TUD_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Titelfolie_TUD_Foto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Titelfolie_TUD_weiß+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Titelfolie_TUD_Foto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Titel und ein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Titel und 2 Inhalte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Titel und 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Titel und Inhalt und Bild_qu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Titel und Inhalt und Bild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2.png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png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png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.png"/></Relationships>
</file>

<file path=ppt/slideMasters/_rels/slideMaster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.png"/></Relationships>
</file>

<file path=ppt/slideMasters/_rels/slideMaster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2.png"/></Relationships>
</file>

<file path=ppt/slideMasters/_rels/slideMaster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2.png"/></Relationships>
</file>

<file path=ppt/slideMasters/_rels/slideMaster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Masters/_rels/slideMaster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2.png"/></Relationships>
</file>

<file path=ppt/slideMasters/_rels/slideMaster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png"/></Relationships>
</file>

<file path=ppt/slideMasters/_rels/slideMaster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3" hidden="1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Textfeld 11" hidden="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29A0C9D5-E934-4E41-94B9-BBA3FC9B9947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3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  <p:pic>
        <p:nvPicPr>
          <p:cNvPr id="4" name="Grafik 13"/>
          <p:cNvPicPr/>
          <p:nvPr/>
        </p:nvPicPr>
        <p:blipFill>
          <a:blip r:embed="rId5"/>
          <a:stretch/>
        </p:blipFill>
        <p:spPr>
          <a:xfrm>
            <a:off x="10406520" y="330120"/>
            <a:ext cx="1465560" cy="542160"/>
          </a:xfrm>
          <a:prstGeom prst="rect">
            <a:avLst/>
          </a:prstGeom>
          <a:ln w="0">
            <a:noFill/>
          </a:ln>
        </p:spPr>
      </p:pic>
      <p:pic>
        <p:nvPicPr>
          <p:cNvPr id="5" name="Grafik 11"/>
          <p:cNvPicPr/>
          <p:nvPr/>
        </p:nvPicPr>
        <p:blipFill>
          <a:blip r:embed="rId6"/>
          <a:stretch/>
        </p:blipFill>
        <p:spPr>
          <a:xfrm>
            <a:off x="290160" y="349920"/>
            <a:ext cx="1761480" cy="509400"/>
          </a:xfrm>
          <a:prstGeom prst="rect">
            <a:avLst/>
          </a:prstGeom>
          <a:ln w="0">
            <a:noFill/>
          </a:ln>
        </p:spPr>
      </p:pic>
      <p:sp>
        <p:nvSpPr>
          <p:cNvPr id="6" name="Rechteck 12"/>
          <p:cNvSpPr/>
          <p:nvPr/>
        </p:nvSpPr>
        <p:spPr>
          <a:xfrm>
            <a:off x="0" y="1204920"/>
            <a:ext cx="12189600" cy="5650560"/>
          </a:xfrm>
          <a:prstGeom prst="rect">
            <a:avLst/>
          </a:prstGeom>
          <a:gradFill rotWithShape="0">
            <a:gsLst>
              <a:gs pos="14000">
                <a:srgbClr val="0069B4"/>
              </a:gs>
              <a:gs pos="100000">
                <a:srgbClr val="00305D"/>
              </a:gs>
            </a:gsLst>
            <a:lin ang="15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82296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Open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F7C60D0B-52F3-4858-A764-FF8B41F74D1B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9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50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3418529E-68C7-49ED-82AE-0B575FC27CAB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3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54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feld 3" hidden="1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Textfeld 11" hidden="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E315265C-D940-4010-BD32-ACAED54B8A12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7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58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  <p:sp>
        <p:nvSpPr>
          <p:cNvPr id="59" name="Rechteck 12"/>
          <p:cNvSpPr/>
          <p:nvPr/>
        </p:nvSpPr>
        <p:spPr>
          <a:xfrm>
            <a:off x="0" y="0"/>
            <a:ext cx="12189600" cy="6855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82296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Open Sans"/>
            </a:endParaRPr>
          </a:p>
        </p:txBody>
      </p:sp>
      <p:pic>
        <p:nvPicPr>
          <p:cNvPr id="60" name="Grafik 3" descr="Logo. Acht unregelmäßige Dreiecksflächen sind, im Uhrzeigersinn zu einem regelmäßig achteckigen Ring angeordnet. Links daneben zweizeilig der Schriftzug &quot;DRESDEN concept"/>
          <p:cNvPicPr/>
          <p:nvPr/>
        </p:nvPicPr>
        <p:blipFill>
          <a:blip r:embed="rId5"/>
          <a:stretch/>
        </p:blipFill>
        <p:spPr>
          <a:xfrm>
            <a:off x="10407600" y="329400"/>
            <a:ext cx="1461240" cy="541080"/>
          </a:xfrm>
          <a:prstGeom prst="rect">
            <a:avLst/>
          </a:prstGeom>
          <a:ln w="0">
            <a:noFill/>
          </a:ln>
        </p:spPr>
      </p:pic>
      <p:pic>
        <p:nvPicPr>
          <p:cNvPr id="61" name="Grafik 2" descr="Logo. Schriftzug &quot;Technische Universität Dresden&quot;. Links davon befindet sich ein Achteck, das in zwei Bereiche aufgeteilt ist, die zusammen die Buchstaben &quot;T&quot; und &quot;U&quot; ergeben."/>
          <p:cNvPicPr/>
          <p:nvPr/>
        </p:nvPicPr>
        <p:blipFill>
          <a:blip r:embed="rId6"/>
          <a:stretch/>
        </p:blipFill>
        <p:spPr>
          <a:xfrm>
            <a:off x="290160" y="349560"/>
            <a:ext cx="1762560" cy="5122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FFB59936-4C90-4CB6-B7D4-45B59A5B4FC1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4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65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  <p:sp>
        <p:nvSpPr>
          <p:cNvPr id="66" name="Titel 1"/>
          <p:cNvSpPr/>
          <p:nvPr/>
        </p:nvSpPr>
        <p:spPr>
          <a:xfrm>
            <a:off x="6267600" y="368280"/>
            <a:ext cx="5043600" cy="65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de-DE" sz="2400" b="1" strike="noStrike" spc="-1">
                <a:solidFill>
                  <a:schemeClr val="accent1"/>
                </a:solidFill>
                <a:latin typeface="Open Sans"/>
              </a:rPr>
              <a:t>Titelmasterformat durch Klicken bearbeiten</a:t>
            </a:r>
            <a:endParaRPr lang="de-DE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FA32A422-4784-49FE-B1D6-B772B3EE5650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9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70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4EE37B38-5727-4390-898A-D998446AB3D7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3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74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3FDADE87-EA70-448F-8438-F7ED4DE08BB9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7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78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6598940C-D9E4-4BB9-8727-5DDD3AC371D0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1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82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1097D2FE-5381-4A71-85C6-B53B29A60E9F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5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86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17542C75-8F20-458F-B11E-4C916915A10C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9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90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3" hidden="1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Textfeld 11" hidden="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A07D3140-F9BB-4BDA-95CF-84A0861EB0F7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10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  <p:sp>
        <p:nvSpPr>
          <p:cNvPr id="11" name="Rechteck 12"/>
          <p:cNvSpPr/>
          <p:nvPr/>
        </p:nvSpPr>
        <p:spPr>
          <a:xfrm>
            <a:off x="0" y="1204920"/>
            <a:ext cx="12189600" cy="5650560"/>
          </a:xfrm>
          <a:prstGeom prst="rect">
            <a:avLst/>
          </a:prstGeom>
          <a:gradFill rotWithShape="0">
            <a:gsLst>
              <a:gs pos="14000">
                <a:srgbClr val="DE2526"/>
              </a:gs>
              <a:gs pos="100000">
                <a:srgbClr val="CD1719"/>
              </a:gs>
            </a:gsLst>
            <a:lin ang="15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82296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Open Sans"/>
            </a:endParaRPr>
          </a:p>
        </p:txBody>
      </p:sp>
      <p:pic>
        <p:nvPicPr>
          <p:cNvPr id="12" name="Grafik 10"/>
          <p:cNvPicPr/>
          <p:nvPr/>
        </p:nvPicPr>
        <p:blipFill>
          <a:blip r:embed="rId5"/>
          <a:stretch/>
        </p:blipFill>
        <p:spPr>
          <a:xfrm>
            <a:off x="10406520" y="330120"/>
            <a:ext cx="1465560" cy="542160"/>
          </a:xfrm>
          <a:prstGeom prst="rect">
            <a:avLst/>
          </a:prstGeom>
          <a:ln w="0">
            <a:noFill/>
          </a:ln>
        </p:spPr>
      </p:pic>
      <p:pic>
        <p:nvPicPr>
          <p:cNvPr id="13" name="Grafik 18"/>
          <p:cNvPicPr/>
          <p:nvPr/>
        </p:nvPicPr>
        <p:blipFill>
          <a:blip r:embed="rId6"/>
          <a:stretch/>
        </p:blipFill>
        <p:spPr>
          <a:xfrm>
            <a:off x="290160" y="349920"/>
            <a:ext cx="1761480" cy="50940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63EEB947-D23D-4DCF-8A03-0179055BAC89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3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94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  <p:sp>
        <p:nvSpPr>
          <p:cNvPr id="95" name="Rechteck 2"/>
          <p:cNvSpPr/>
          <p:nvPr/>
        </p:nvSpPr>
        <p:spPr>
          <a:xfrm>
            <a:off x="0" y="0"/>
            <a:ext cx="12189600" cy="6126840"/>
          </a:xfrm>
          <a:prstGeom prst="rect">
            <a:avLst/>
          </a:prstGeom>
          <a:gradFill rotWithShape="0">
            <a:gsLst>
              <a:gs pos="14000">
                <a:srgbClr val="0069B4"/>
              </a:gs>
              <a:gs pos="100000">
                <a:srgbClr val="00305D"/>
              </a:gs>
            </a:gsLst>
            <a:lin ang="15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82296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Open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D5D4BE60-D938-4684-8D33-263DDB82425A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8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99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  <p:sp>
        <p:nvSpPr>
          <p:cNvPr id="100" name="Rechteck 2"/>
          <p:cNvSpPr/>
          <p:nvPr/>
        </p:nvSpPr>
        <p:spPr>
          <a:xfrm>
            <a:off x="0" y="0"/>
            <a:ext cx="12189600" cy="6126840"/>
          </a:xfrm>
          <a:prstGeom prst="rect">
            <a:avLst/>
          </a:prstGeom>
          <a:gradFill rotWithShape="0">
            <a:gsLst>
              <a:gs pos="14000">
                <a:srgbClr val="0069B4"/>
              </a:gs>
              <a:gs pos="100000">
                <a:srgbClr val="00305D"/>
              </a:gs>
            </a:gsLst>
            <a:lin ang="15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82296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Open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34385347-C7F1-4F12-B3A0-C6B9AE2BCA53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3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104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  <p:sp>
        <p:nvSpPr>
          <p:cNvPr id="105" name="Rechteck 2"/>
          <p:cNvSpPr/>
          <p:nvPr/>
        </p:nvSpPr>
        <p:spPr>
          <a:xfrm>
            <a:off x="0" y="0"/>
            <a:ext cx="12189600" cy="6126840"/>
          </a:xfrm>
          <a:prstGeom prst="rect">
            <a:avLst/>
          </a:prstGeom>
          <a:gradFill rotWithShape="0">
            <a:gsLst>
              <a:gs pos="14000">
                <a:srgbClr val="65B32E"/>
              </a:gs>
              <a:gs pos="100000">
                <a:srgbClr val="008244"/>
              </a:gs>
            </a:gsLst>
            <a:lin ang="15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82296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Open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feld 3" hidden="1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Textfeld 11" hidden="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6325B86E-34CE-425F-A6B2-DF5CADE6D8A2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8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109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  <p:sp>
        <p:nvSpPr>
          <p:cNvPr id="110" name="Rechteck 12"/>
          <p:cNvSpPr/>
          <p:nvPr/>
        </p:nvSpPr>
        <p:spPr>
          <a:xfrm>
            <a:off x="0" y="0"/>
            <a:ext cx="12189600" cy="6855480"/>
          </a:xfrm>
          <a:prstGeom prst="rect">
            <a:avLst/>
          </a:prstGeom>
          <a:gradFill rotWithShape="0">
            <a:gsLst>
              <a:gs pos="14000">
                <a:srgbClr val="0069B4"/>
              </a:gs>
              <a:gs pos="100000">
                <a:srgbClr val="00305D"/>
              </a:gs>
            </a:gsLst>
            <a:lin ang="15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82296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Open Sans"/>
            </a:endParaRPr>
          </a:p>
        </p:txBody>
      </p:sp>
      <p:pic>
        <p:nvPicPr>
          <p:cNvPr id="111" name="Grafik 18" descr="Logo. Acht unregelmäßige Dreiecksflächen sind, im Uhrzeigersinn zu einem regelmäßig achteckigen Ring angeordnet. Links daneben zweizeilig der Schriftzug &quot;DRESDEN concept"/>
          <p:cNvPicPr/>
          <p:nvPr/>
        </p:nvPicPr>
        <p:blipFill>
          <a:blip r:embed="rId5"/>
          <a:stretch/>
        </p:blipFill>
        <p:spPr>
          <a:xfrm>
            <a:off x="10407600" y="329400"/>
            <a:ext cx="1461240" cy="541080"/>
          </a:xfrm>
          <a:prstGeom prst="rect">
            <a:avLst/>
          </a:prstGeom>
          <a:ln w="0">
            <a:noFill/>
          </a:ln>
        </p:spPr>
      </p:pic>
      <p:pic>
        <p:nvPicPr>
          <p:cNvPr id="112" name="Grafik 19" descr="Logo. Schriftzug &quot;Technische Universität Dresden&quot;. Links davon befindet sich ein Achteck, das in zwei Bereiche aufgeteilt ist, die zusammen die Buchstaben &quot;T&quot; und &quot;U&quot; ergeben."/>
          <p:cNvPicPr/>
          <p:nvPr/>
        </p:nvPicPr>
        <p:blipFill>
          <a:blip r:embed="rId6"/>
          <a:stretch/>
        </p:blipFill>
        <p:spPr>
          <a:xfrm>
            <a:off x="290160" y="349560"/>
            <a:ext cx="1762560" cy="5122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38BDD4AC-7FED-4B5B-A5DA-C5A55CC0AA9E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5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116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feld 3" hidden="1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Textfeld 11" hidden="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3A286059-AC87-4E46-8E29-259279A08F95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9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120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  <p:pic>
        <p:nvPicPr>
          <p:cNvPr id="121" name="Grafik 9"/>
          <p:cNvPicPr/>
          <p:nvPr/>
        </p:nvPicPr>
        <p:blipFill>
          <a:blip r:embed="rId5"/>
          <a:stretch/>
        </p:blipFill>
        <p:spPr>
          <a:xfrm>
            <a:off x="10406520" y="330120"/>
            <a:ext cx="1465560" cy="542160"/>
          </a:xfrm>
          <a:prstGeom prst="rect">
            <a:avLst/>
          </a:prstGeom>
          <a:ln w="0">
            <a:noFill/>
          </a:ln>
        </p:spPr>
      </p:pic>
      <p:pic>
        <p:nvPicPr>
          <p:cNvPr id="122" name="Grafik 15"/>
          <p:cNvPicPr/>
          <p:nvPr/>
        </p:nvPicPr>
        <p:blipFill>
          <a:blip r:embed="rId6"/>
          <a:stretch/>
        </p:blipFill>
        <p:spPr>
          <a:xfrm>
            <a:off x="290160" y="349920"/>
            <a:ext cx="1761480" cy="50940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feld 3" hidden="1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Textfeld 11" hidden="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36C0A255-408B-47A8-83E4-A1F6ECB66886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5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126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feld 3" hidden="1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Textfeld 11" hidden="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048C6C6F-7B11-4021-8908-C18CD22D5F86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9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130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feld 3" hidden="1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Textfeld 11" hidden="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41C7FAF0-0E59-4CCA-843D-C6F0BB725AF3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3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134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  <p:pic>
        <p:nvPicPr>
          <p:cNvPr id="135" name="Grafik 18"/>
          <p:cNvPicPr/>
          <p:nvPr/>
        </p:nvPicPr>
        <p:blipFill>
          <a:blip r:embed="rId5"/>
          <a:stretch/>
        </p:blipFill>
        <p:spPr>
          <a:xfrm>
            <a:off x="10406520" y="330120"/>
            <a:ext cx="1465560" cy="542160"/>
          </a:xfrm>
          <a:prstGeom prst="rect">
            <a:avLst/>
          </a:prstGeom>
          <a:ln w="0">
            <a:noFill/>
          </a:ln>
        </p:spPr>
      </p:pic>
      <p:pic>
        <p:nvPicPr>
          <p:cNvPr id="136" name="Grafik 19"/>
          <p:cNvPicPr/>
          <p:nvPr/>
        </p:nvPicPr>
        <p:blipFill>
          <a:blip r:embed="rId6"/>
          <a:stretch/>
        </p:blipFill>
        <p:spPr>
          <a:xfrm>
            <a:off x="290160" y="349920"/>
            <a:ext cx="1761480" cy="509400"/>
          </a:xfrm>
          <a:prstGeom prst="rect">
            <a:avLst/>
          </a:prstGeom>
          <a:ln w="0">
            <a:noFill/>
          </a:ln>
        </p:spPr>
      </p:pic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de-DE" sz="1800" b="0" strike="noStrike" spc="-1">
                <a:solidFill>
                  <a:schemeClr val="dk1"/>
                </a:solidFill>
                <a:latin typeface="Open Sans"/>
              </a:rPr>
              <a:t>Format des Titeltextes durch Klicken bearbeiten</a:t>
            </a: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800" b="0" strike="noStrike" spc="-1">
                <a:solidFill>
                  <a:schemeClr val="dk1"/>
                </a:solidFill>
                <a:latin typeface="Open Sans"/>
              </a:rPr>
              <a:t>Format des Gliederungstextes durch Klicken bearbeiten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chemeClr val="dk1"/>
                </a:solidFill>
                <a:latin typeface="Open Sans"/>
              </a:rPr>
              <a:t>Zweite Gliederungsebene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chemeClr val="dk1"/>
                </a:solidFill>
                <a:latin typeface="Open Sans"/>
              </a:rPr>
              <a:t>Dritte Gliederungsebene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chemeClr val="dk1"/>
                </a:solidFill>
                <a:latin typeface="Open Sans"/>
              </a:rPr>
              <a:t>Vierte Gliederungsebene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chemeClr val="dk1"/>
                </a:solidFill>
                <a:latin typeface="Open Sans"/>
              </a:rPr>
              <a:t>Fünfte Gliederungsebene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chemeClr val="dk1"/>
                </a:solidFill>
                <a:latin typeface="Open Sans"/>
              </a:rPr>
              <a:t>Sechste Gliederungsebene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chemeClr val="dk1"/>
                </a:solidFill>
                <a:latin typeface="Open Sans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feld 3" hidden="1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Textfeld 11" hidden="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C3B140CF-7BCC-4E72-BF74-D7FC692B3A52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41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142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  <p:sp>
        <p:nvSpPr>
          <p:cNvPr id="143" name="Rechteck 12"/>
          <p:cNvSpPr/>
          <p:nvPr/>
        </p:nvSpPr>
        <p:spPr>
          <a:xfrm>
            <a:off x="0" y="1204920"/>
            <a:ext cx="12189600" cy="5650560"/>
          </a:xfrm>
          <a:prstGeom prst="rect">
            <a:avLst/>
          </a:prstGeom>
          <a:gradFill rotWithShape="0">
            <a:gsLst>
              <a:gs pos="14000">
                <a:srgbClr val="65B32E"/>
              </a:gs>
              <a:gs pos="100000">
                <a:srgbClr val="008244"/>
              </a:gs>
            </a:gsLst>
            <a:lin ang="15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82296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Open Sans"/>
            </a:endParaRPr>
          </a:p>
        </p:txBody>
      </p:sp>
      <p:pic>
        <p:nvPicPr>
          <p:cNvPr id="144" name="Grafik 10"/>
          <p:cNvPicPr/>
          <p:nvPr/>
        </p:nvPicPr>
        <p:blipFill>
          <a:blip r:embed="rId5"/>
          <a:stretch/>
        </p:blipFill>
        <p:spPr>
          <a:xfrm>
            <a:off x="10406520" y="330120"/>
            <a:ext cx="1465560" cy="542160"/>
          </a:xfrm>
          <a:prstGeom prst="rect">
            <a:avLst/>
          </a:prstGeom>
          <a:ln w="0">
            <a:noFill/>
          </a:ln>
        </p:spPr>
      </p:pic>
      <p:pic>
        <p:nvPicPr>
          <p:cNvPr id="145" name="Grafik 18"/>
          <p:cNvPicPr/>
          <p:nvPr/>
        </p:nvPicPr>
        <p:blipFill>
          <a:blip r:embed="rId6"/>
          <a:stretch/>
        </p:blipFill>
        <p:spPr>
          <a:xfrm>
            <a:off x="290160" y="349920"/>
            <a:ext cx="1761480" cy="50940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3" hidden="1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Textfeld 11" hidden="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10757047-2D66-4956-8402-1701CBB090E8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6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17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  <p:sp>
        <p:nvSpPr>
          <p:cNvPr id="18" name="Rechteck 13"/>
          <p:cNvSpPr/>
          <p:nvPr/>
        </p:nvSpPr>
        <p:spPr>
          <a:xfrm>
            <a:off x="3152160" y="2563920"/>
            <a:ext cx="9048240" cy="4315320"/>
          </a:xfrm>
          <a:custGeom>
            <a:avLst/>
            <a:gdLst>
              <a:gd name="textAreaLeft" fmla="*/ 0 w 9048240"/>
              <a:gd name="textAreaRight" fmla="*/ 9050760 w 9048240"/>
              <a:gd name="textAreaTop" fmla="*/ 0 h 4315320"/>
              <a:gd name="textAreaBottom" fmla="*/ 4317840 h 4315320"/>
            </a:gdLst>
            <a:ahLst/>
            <a:cxnLst/>
            <a:rect l="textAreaLeft" t="textAreaTop" r="textAreaRight" b="textAreaBottom"/>
            <a:pathLst>
              <a:path w="8344852" h="3981196">
                <a:moveTo>
                  <a:pt x="3984796" y="381"/>
                </a:moveTo>
                <a:lnTo>
                  <a:pt x="8344852" y="0"/>
                </a:lnTo>
                <a:lnTo>
                  <a:pt x="8344852" y="3967748"/>
                </a:lnTo>
                <a:lnTo>
                  <a:pt x="0" y="3981196"/>
                </a:lnTo>
                <a:lnTo>
                  <a:pt x="3984796" y="381"/>
                </a:lnTo>
                <a:close/>
              </a:path>
            </a:pathLst>
          </a:custGeom>
          <a:solidFill>
            <a:schemeClr val="accent5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 defTabSz="822960">
              <a:lnSpc>
                <a:spcPct val="100000"/>
              </a:lnSpc>
            </a:pPr>
            <a:endParaRPr lang="de-DE" sz="1620" b="0" strike="noStrike" spc="-1">
              <a:solidFill>
                <a:schemeClr val="lt1"/>
              </a:solidFill>
              <a:latin typeface="Open Sans"/>
            </a:endParaRPr>
          </a:p>
        </p:txBody>
      </p:sp>
      <p:sp>
        <p:nvSpPr>
          <p:cNvPr id="19" name="Rechteck 9"/>
          <p:cNvSpPr/>
          <p:nvPr/>
        </p:nvSpPr>
        <p:spPr>
          <a:xfrm>
            <a:off x="0" y="3692520"/>
            <a:ext cx="9553320" cy="3183120"/>
          </a:xfrm>
          <a:custGeom>
            <a:avLst/>
            <a:gdLst>
              <a:gd name="textAreaLeft" fmla="*/ 0 w 9553320"/>
              <a:gd name="textAreaRight" fmla="*/ 9555840 w 9553320"/>
              <a:gd name="textAreaTop" fmla="*/ 0 h 3183120"/>
              <a:gd name="textAreaBottom" fmla="*/ 3185640 h 3183120"/>
            </a:gdLst>
            <a:ahLst/>
            <a:cxnLst/>
            <a:rect l="textAreaLeft" t="textAreaTop" r="textAreaRight" b="textAreaBottom"/>
            <a:pathLst>
              <a:path w="8810492" h="2937256">
                <a:moveTo>
                  <a:pt x="0" y="0"/>
                </a:moveTo>
                <a:lnTo>
                  <a:pt x="5858286" y="0"/>
                </a:lnTo>
                <a:lnTo>
                  <a:pt x="8810492" y="2937256"/>
                </a:lnTo>
                <a:lnTo>
                  <a:pt x="0" y="293725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 defTabSz="822960">
              <a:lnSpc>
                <a:spcPct val="100000"/>
              </a:lnSpc>
            </a:pPr>
            <a:r>
              <a:rPr lang="de-DE" sz="1620" b="0" strike="noStrike" spc="-1">
                <a:solidFill>
                  <a:schemeClr val="lt1"/>
                </a:solidFill>
                <a:latin typeface="Open Sans"/>
              </a:rPr>
              <a:t> </a:t>
            </a:r>
            <a:endParaRPr lang="de-DE" sz="162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" name="Rechteck 8"/>
          <p:cNvSpPr/>
          <p:nvPr/>
        </p:nvSpPr>
        <p:spPr>
          <a:xfrm>
            <a:off x="-720" y="2302200"/>
            <a:ext cx="6018120" cy="4579560"/>
          </a:xfrm>
          <a:custGeom>
            <a:avLst/>
            <a:gdLst>
              <a:gd name="textAreaLeft" fmla="*/ 0 w 6018120"/>
              <a:gd name="textAreaRight" fmla="*/ 6020640 w 6018120"/>
              <a:gd name="textAreaTop" fmla="*/ 0 h 4579560"/>
              <a:gd name="textAreaBottom" fmla="*/ 4582080 h 4579560"/>
            </a:gdLst>
            <a:ahLst/>
            <a:cxnLst/>
            <a:rect l="textAreaLeft" t="textAreaTop" r="textAreaRight" b="textAreaBottom"/>
            <a:pathLst>
              <a:path w="5551215" h="4224599">
                <a:moveTo>
                  <a:pt x="709" y="0"/>
                </a:moveTo>
                <a:lnTo>
                  <a:pt x="1485014" y="185"/>
                </a:lnTo>
                <a:lnTo>
                  <a:pt x="5551215" y="4224599"/>
                </a:lnTo>
                <a:lnTo>
                  <a:pt x="710" y="4220095"/>
                </a:lnTo>
                <a:cubicBezTo>
                  <a:pt x="-1748" y="2818313"/>
                  <a:pt x="3167" y="1401782"/>
                  <a:pt x="709" y="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 defTabSz="822960">
              <a:lnSpc>
                <a:spcPct val="100000"/>
              </a:lnSpc>
            </a:pPr>
            <a:endParaRPr lang="de-DE" sz="1620" b="0" strike="noStrike" spc="-1">
              <a:solidFill>
                <a:schemeClr val="lt1"/>
              </a:solidFill>
              <a:latin typeface="Open Sans"/>
            </a:endParaRPr>
          </a:p>
        </p:txBody>
      </p:sp>
      <p:pic>
        <p:nvPicPr>
          <p:cNvPr id="21" name="Grafik 20"/>
          <p:cNvPicPr/>
          <p:nvPr/>
        </p:nvPicPr>
        <p:blipFill>
          <a:blip r:embed="rId5"/>
          <a:stretch/>
        </p:blipFill>
        <p:spPr>
          <a:xfrm>
            <a:off x="10406520" y="330120"/>
            <a:ext cx="1465560" cy="542160"/>
          </a:xfrm>
          <a:prstGeom prst="rect">
            <a:avLst/>
          </a:prstGeom>
          <a:ln w="0">
            <a:noFill/>
          </a:ln>
        </p:spPr>
      </p:pic>
      <p:pic>
        <p:nvPicPr>
          <p:cNvPr id="22" name="Grafik 22"/>
          <p:cNvPicPr/>
          <p:nvPr/>
        </p:nvPicPr>
        <p:blipFill>
          <a:blip r:embed="rId6"/>
          <a:stretch/>
        </p:blipFill>
        <p:spPr>
          <a:xfrm>
            <a:off x="290160" y="349920"/>
            <a:ext cx="1761480" cy="50940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feld 3" hidden="1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Textfeld 11" hidden="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605BA481-E567-4F51-9AE4-9F64EB165F78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48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149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  <p:sp>
        <p:nvSpPr>
          <p:cNvPr id="150" name="Rechteck 12"/>
          <p:cNvSpPr/>
          <p:nvPr/>
        </p:nvSpPr>
        <p:spPr>
          <a:xfrm>
            <a:off x="0" y="1204920"/>
            <a:ext cx="12189600" cy="5650560"/>
          </a:xfrm>
          <a:prstGeom prst="rect">
            <a:avLst/>
          </a:prstGeom>
          <a:gradFill rotWithShape="0">
            <a:gsLst>
              <a:gs pos="14000">
                <a:srgbClr val="951B81"/>
              </a:gs>
              <a:gs pos="100000">
                <a:srgbClr val="59358C"/>
              </a:gs>
            </a:gsLst>
            <a:lin ang="15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822960"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Open Sans"/>
            </a:endParaRPr>
          </a:p>
        </p:txBody>
      </p:sp>
      <p:pic>
        <p:nvPicPr>
          <p:cNvPr id="151" name="Grafik 10"/>
          <p:cNvPicPr/>
          <p:nvPr/>
        </p:nvPicPr>
        <p:blipFill>
          <a:blip r:embed="rId5"/>
          <a:stretch/>
        </p:blipFill>
        <p:spPr>
          <a:xfrm>
            <a:off x="10406520" y="330120"/>
            <a:ext cx="1465560" cy="542160"/>
          </a:xfrm>
          <a:prstGeom prst="rect">
            <a:avLst/>
          </a:prstGeom>
          <a:ln w="0">
            <a:noFill/>
          </a:ln>
        </p:spPr>
      </p:pic>
      <p:pic>
        <p:nvPicPr>
          <p:cNvPr id="152" name="Grafik 18"/>
          <p:cNvPicPr/>
          <p:nvPr/>
        </p:nvPicPr>
        <p:blipFill>
          <a:blip r:embed="rId6"/>
          <a:stretch/>
        </p:blipFill>
        <p:spPr>
          <a:xfrm>
            <a:off x="290160" y="349920"/>
            <a:ext cx="1761480" cy="50940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B319948B-B97D-4D01-ABD8-4AFF9A6C5AC8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26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F7382138-11BF-43A6-92F3-45402AF894D4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9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30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F0FF43C2-6DF8-4240-9E2C-F268E927E8AD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3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34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ECFA86DB-6A92-46AA-8444-7E200CFE0FF5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7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38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C6C4CB85-7D51-4E9B-A44D-EF75E9850DF1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1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42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feld 3"/>
          <p:cNvSpPr/>
          <p:nvPr/>
        </p:nvSpPr>
        <p:spPr>
          <a:xfrm>
            <a:off x="2477880" y="6321960"/>
            <a:ext cx="44823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</a:rPr>
              <a:t>Titel der Präsentation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822960">
              <a:lnSpc>
                <a:spcPct val="100000"/>
              </a:lnSpc>
              <a:tabLst>
                <a:tab pos="0" algn="l"/>
              </a:tabLst>
            </a:pP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Ort oder Anlass des Vortrags // 18. Februar 2022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Textfeld 11"/>
          <p:cNvSpPr/>
          <p:nvPr/>
        </p:nvSpPr>
        <p:spPr>
          <a:xfrm>
            <a:off x="7157880" y="6168600"/>
            <a:ext cx="702360" cy="50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br>
              <a:rPr sz="800"/>
            </a:br>
            <a:r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Slide </a:t>
            </a:r>
            <a:fld id="{E65AE849-4915-45F5-B0E6-4652A7765DF6}" type="slidenum">
              <a:rPr lang="de-DE" sz="800" b="0" strike="noStrike" spc="-1">
                <a:solidFill>
                  <a:schemeClr val="dk2"/>
                </a:solidFill>
                <a:latin typeface="Open Sans"/>
                <a:ea typeface="Open Sans"/>
              </a:rPr>
              <a:t>‹Nr.›</a:t>
            </a:fld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5" name="Grafik 8"/>
          <p:cNvPicPr/>
          <p:nvPr/>
        </p:nvPicPr>
        <p:blipFill>
          <a:blip r:embed="rId3"/>
          <a:stretch/>
        </p:blipFill>
        <p:spPr>
          <a:xfrm>
            <a:off x="504720" y="6334200"/>
            <a:ext cx="1113840" cy="321120"/>
          </a:xfrm>
          <a:prstGeom prst="rect">
            <a:avLst/>
          </a:prstGeom>
          <a:ln w="0">
            <a:noFill/>
          </a:ln>
        </p:spPr>
      </p:pic>
      <p:pic>
        <p:nvPicPr>
          <p:cNvPr id="46" name="Grafik 12"/>
          <p:cNvPicPr/>
          <p:nvPr/>
        </p:nvPicPr>
        <p:blipFill>
          <a:blip r:embed="rId4"/>
          <a:stretch/>
        </p:blipFill>
        <p:spPr>
          <a:xfrm>
            <a:off x="10922040" y="6315840"/>
            <a:ext cx="966960" cy="357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Relationship Id="rId6" Type="http://schemas.openxmlformats.org/officeDocument/2006/relationships/hyperlink" Target="https://tu-dresden.zoom-x.de/j/69346234723?pwd=QP9K3OTYqOaosKxR9Ft6Xqw3uI515h.1" TargetMode="External"/><Relationship Id="rId5" Type="http://schemas.openxmlformats.org/officeDocument/2006/relationships/hyperlink" Target="https://pixabay.com/de/illustrations/europa-karte-map-globe-karte-europa-3836709/" TargetMode="Externa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Bildplatzhalter 38"/>
          <p:cNvPicPr/>
          <p:nvPr/>
        </p:nvPicPr>
        <p:blipFill>
          <a:blip r:embed="rId3"/>
          <a:srcRect l="-627" t="117" r="627" b="2528"/>
          <a:stretch/>
        </p:blipFill>
        <p:spPr>
          <a:xfrm>
            <a:off x="5583960" y="1972800"/>
            <a:ext cx="5223960" cy="4476240"/>
          </a:xfrm>
          <a:prstGeom prst="rect">
            <a:avLst/>
          </a:prstGeom>
          <a:ln w="0">
            <a:noFill/>
          </a:ln>
        </p:spPr>
      </p:pic>
      <p:pic>
        <p:nvPicPr>
          <p:cNvPr id="160" name="Inhaltsplatzhalter 2" descr="Ein Bild, das Karte, Erde, Planet, Welt enthält.&#10;&#10;Automatisch generierte Beschreibung"/>
          <p:cNvPicPr/>
          <p:nvPr/>
        </p:nvPicPr>
        <p:blipFill>
          <a:blip r:embed="rId4">
            <a:alphaModFix amt="90000"/>
          </a:blip>
          <a:stretch/>
        </p:blipFill>
        <p:spPr>
          <a:xfrm>
            <a:off x="267840" y="1891080"/>
            <a:ext cx="3895560" cy="2685960"/>
          </a:xfrm>
          <a:prstGeom prst="rect">
            <a:avLst/>
          </a:prstGeom>
          <a:ln w="0">
            <a:noFill/>
          </a:ln>
        </p:spPr>
      </p:pic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122040" y="861840"/>
            <a:ext cx="11792880" cy="764640"/>
          </a:xfrm>
          <a:prstGeom prst="rect">
            <a:avLst/>
          </a:prstGeom>
          <a:solidFill>
            <a:schemeClr val="lt1">
              <a:alpha val="90000"/>
            </a:schemeClr>
          </a:solidFill>
          <a:ln w="0">
            <a:noFill/>
          </a:ln>
        </p:spPr>
        <p:txBody>
          <a:bodyPr lIns="72000" tIns="0" rIns="3600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3200" b="1" strike="noStrike" spc="-1">
                <a:solidFill>
                  <a:schemeClr val="accent1"/>
                </a:solidFill>
                <a:latin typeface="Open Sans"/>
              </a:rPr>
              <a:t>Fakultätsspezifische ERASMUS+ online Info-Veranstaltung</a:t>
            </a:r>
            <a:endParaRPr lang="de-DE" sz="3200" b="0" strike="noStrike" spc="-1">
              <a:solidFill>
                <a:schemeClr val="dk1"/>
              </a:solidFill>
              <a:latin typeface="Open Sans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subTitle"/>
          </p:nvPr>
        </p:nvSpPr>
        <p:spPr>
          <a:xfrm>
            <a:off x="809640" y="5028120"/>
            <a:ext cx="73080" cy="104400"/>
          </a:xfrm>
          <a:prstGeom prst="rect">
            <a:avLst/>
          </a:prstGeom>
          <a:solidFill>
            <a:schemeClr val="lt1">
              <a:alpha val="90000"/>
            </a:schemeClr>
          </a:solidFill>
          <a:ln w="0">
            <a:noFill/>
          </a:ln>
        </p:spPr>
        <p:txBody>
          <a:bodyPr lIns="72000" tIns="0" rIns="36000" bIns="0" anchor="t">
            <a:noAutofit/>
          </a:bodyPr>
          <a:lstStyle/>
          <a:p>
            <a:pPr indent="0" algn="ctr">
              <a:buNone/>
            </a:pPr>
            <a:endParaRPr lang="de-DE" sz="2800" b="0" strike="noStrike" spc="-1">
              <a:solidFill>
                <a:schemeClr val="dk1"/>
              </a:solidFill>
              <a:latin typeface="Open Sans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0" y="4682160"/>
            <a:ext cx="3100320" cy="345600"/>
          </a:xfrm>
          <a:prstGeom prst="rect">
            <a:avLst/>
          </a:prstGeom>
          <a:solidFill>
            <a:schemeClr val="lt1">
              <a:alpha val="90000"/>
            </a:schemeClr>
          </a:solidFill>
          <a:ln w="0">
            <a:noFill/>
          </a:ln>
        </p:spPr>
        <p:txBody>
          <a:bodyPr lIns="72000" tIns="0" rIns="36000" bIns="0" anchor="t">
            <a:noAutofit/>
          </a:bodyPr>
          <a:lstStyle/>
          <a:p>
            <a:pPr indent="0" defTabSz="91440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de-DE" sz="800" b="0" u="sng" strike="noStrike" spc="-1">
                <a:solidFill>
                  <a:schemeClr val="dk1"/>
                </a:solidFill>
                <a:uFillTx/>
                <a:latin typeface="Open Sans"/>
                <a:hlinkClick r:id="rId5"/>
              </a:rPr>
              <a:t>Karte </a:t>
            </a:r>
            <a:r>
              <a:rPr lang="de-DE" sz="800" b="0" u="sng" strike="noStrike" spc="-1">
                <a:solidFill>
                  <a:schemeClr val="dk1"/>
                </a:solidFill>
                <a:uFillTx/>
                <a:latin typeface="Open Sans"/>
                <a:hlinkClick r:id="rId5"/>
              </a:rPr>
              <a:t>Map</a:t>
            </a:r>
            <a:r>
              <a:rPr lang="de-DE" sz="800" b="0" u="sng" strike="noStrike" spc="-1">
                <a:solidFill>
                  <a:schemeClr val="dk1"/>
                </a:solidFill>
                <a:uFillTx/>
                <a:latin typeface="Open Sans"/>
                <a:hlinkClick r:id="rId5"/>
              </a:rPr>
              <a:t> Globe - Kostenloses Bild auf </a:t>
            </a:r>
            <a:r>
              <a:rPr lang="de-DE" sz="800" b="0" u="sng" strike="noStrike" spc="-1">
                <a:solidFill>
                  <a:schemeClr val="dk1"/>
                </a:solidFill>
                <a:uFillTx/>
                <a:latin typeface="Open Sans"/>
                <a:hlinkClick r:id="rId5"/>
              </a:rPr>
              <a:t>Pixabay</a:t>
            </a:r>
            <a:endParaRPr lang="de-DE" sz="800" b="0" strike="noStrike" spc="-1">
              <a:solidFill>
                <a:schemeClr val="dk1"/>
              </a:solidFill>
              <a:latin typeface="Open Sans"/>
            </a:endParaRPr>
          </a:p>
          <a:p>
            <a:pPr indent="0" defTabSz="91440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de-DE" sz="1800" b="0" strike="noStrike" spc="-1">
              <a:solidFill>
                <a:schemeClr val="dk1"/>
              </a:solidFill>
              <a:latin typeface="Open Sans"/>
            </a:endParaRPr>
          </a:p>
          <a:p>
            <a:pPr indent="0" defTabSz="91440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de-DE" sz="1800" b="0" strike="noStrike" spc="-1">
              <a:solidFill>
                <a:schemeClr val="dk1"/>
              </a:solidFill>
              <a:latin typeface="Open Sans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4846320" y="1329480"/>
            <a:ext cx="6699600" cy="5165640"/>
          </a:xfrm>
          <a:prstGeom prst="rect">
            <a:avLst/>
          </a:prstGeom>
          <a:solidFill>
            <a:schemeClr val="lt1">
              <a:alpha val="90000"/>
            </a:schemeClr>
          </a:solidFill>
          <a:ln w="0">
            <a:noFill/>
          </a:ln>
        </p:spPr>
        <p:txBody>
          <a:bodyPr lIns="72000" tIns="0" rIns="36000" bIns="0" anchor="t">
            <a:noAutofit/>
          </a:bodyPr>
          <a:lstStyle/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800" b="1" u="sng" strike="noStrike" spc="-1">
                <a:solidFill>
                  <a:schemeClr val="accent1"/>
                </a:solidFill>
                <a:uFillTx/>
                <a:latin typeface="Open Sans"/>
              </a:rPr>
              <a:t>Wann: </a:t>
            </a:r>
            <a:endParaRPr lang="de-DE" sz="1800" b="0" strike="noStrike" spc="-1">
              <a:solidFill>
                <a:schemeClr val="dk1"/>
              </a:solidFill>
              <a:latin typeface="Open Sans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accent1"/>
                </a:solidFill>
                <a:latin typeface="Open Sans"/>
              </a:rPr>
              <a:t>02.12.2024 um 18:00 Uhr</a:t>
            </a:r>
            <a:endParaRPr lang="de-DE" sz="1800" b="0" strike="noStrike" spc="-1">
              <a:solidFill>
                <a:schemeClr val="dk1"/>
              </a:solidFill>
              <a:latin typeface="Open Sans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800" b="1" u="sng" strike="noStrike" spc="-1">
                <a:solidFill>
                  <a:schemeClr val="accent1"/>
                </a:solidFill>
                <a:uFillTx/>
                <a:latin typeface="Open Sans"/>
              </a:rPr>
              <a:t>Wo:</a:t>
            </a:r>
            <a:br>
              <a:rPr sz="1200"/>
            </a:br>
            <a:r>
              <a:rPr lang="de-DE" sz="1800" b="0" u="sng" strike="noStrike" spc="-1">
                <a:solidFill>
                  <a:srgbClr val="0069B4"/>
                </a:solidFill>
                <a:uFillTx/>
                <a:latin typeface="Open Sans"/>
                <a:hlinkClick r:id="rId6"/>
              </a:rPr>
              <a:t>https://tu-dresden.zoom-x.de/j/69346234723?pwd=QP9K3OTYqOaosKxR9Ft6Xqw3uI515h.1</a:t>
            </a:r>
            <a:endParaRPr lang="de-DE" sz="1800" b="0" strike="noStrike" spc="-1">
              <a:solidFill>
                <a:schemeClr val="dk1"/>
              </a:solidFill>
              <a:latin typeface="Open Sans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800" b="1" u="sng" strike="noStrike" spc="-1">
                <a:solidFill>
                  <a:schemeClr val="accent1"/>
                </a:solidFill>
                <a:uFillTx/>
                <a:latin typeface="Open Sans"/>
              </a:rPr>
              <a:t>Themen: </a:t>
            </a:r>
            <a:endParaRPr lang="de-DE" sz="1800" b="0" strike="noStrike" spc="-1">
              <a:solidFill>
                <a:schemeClr val="dk1"/>
              </a:solidFill>
              <a:latin typeface="Open Sans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accent1"/>
                </a:solidFill>
                <a:latin typeface="Open Sans"/>
              </a:rPr>
              <a:t>Allgemeine und fakultätsspezifische Infos zum Studieren und Praktikum im Ausland mit ERASMUS+</a:t>
            </a:r>
            <a:endParaRPr lang="de-DE" sz="1800" b="0" strike="noStrike" spc="-1">
              <a:solidFill>
                <a:schemeClr val="dk1"/>
              </a:solidFill>
              <a:latin typeface="Open Sans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800" b="1" u="sng" strike="noStrike" spc="-1">
                <a:solidFill>
                  <a:schemeClr val="accent1"/>
                </a:solidFill>
                <a:uFillTx/>
                <a:latin typeface="Open Sans"/>
              </a:rPr>
              <a:t>Verantwortliche: </a:t>
            </a:r>
            <a:endParaRPr lang="de-DE" sz="1800" b="0" strike="noStrike" spc="-1">
              <a:solidFill>
                <a:schemeClr val="dk1"/>
              </a:solidFill>
              <a:latin typeface="Open Sans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accent1"/>
                </a:solidFill>
                <a:latin typeface="Open Sans"/>
              </a:rPr>
              <a:t>ERASMUS+ Koordinator:innen der Psychologie: </a:t>
            </a:r>
            <a:br>
              <a:rPr sz="1800"/>
            </a:br>
            <a:r>
              <a:rPr lang="en-US" sz="1800" b="0" strike="noStrike" spc="-1">
                <a:solidFill>
                  <a:schemeClr val="accent1"/>
                </a:solidFill>
                <a:latin typeface="Open Sans"/>
              </a:rPr>
              <a:t>Judith Josupeit &amp; Philipp Kruse</a:t>
            </a:r>
            <a:endParaRPr lang="de-DE" sz="1800" b="0" strike="noStrike" spc="-1">
              <a:solidFill>
                <a:schemeClr val="dk1"/>
              </a:solidFill>
              <a:latin typeface="Open Sans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accent1"/>
                </a:solidFill>
                <a:latin typeface="Open Sans"/>
              </a:rPr>
              <a:t>Vertreter:innen des International Office: </a:t>
            </a:r>
            <a:br>
              <a:rPr sz="1800"/>
            </a:br>
            <a:r>
              <a:rPr lang="en-US" sz="1800" b="0" strike="noStrike" spc="-1">
                <a:solidFill>
                  <a:schemeClr val="accent1"/>
                </a:solidFill>
                <a:latin typeface="Open Sans"/>
              </a:rPr>
              <a:t>Kerstin Unger &amp; Sandy Eisenlöffel</a:t>
            </a:r>
            <a:endParaRPr lang="de-DE" sz="1800" b="0" strike="noStrike" spc="-1">
              <a:solidFill>
                <a:schemeClr val="dk1"/>
              </a:solidFill>
              <a:latin typeface="Open Sans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accent1"/>
                </a:solidFill>
                <a:latin typeface="Open Sans"/>
              </a:rPr>
              <a:t>Vertreter des Leonardo Büro: Thorsten Poppinga</a:t>
            </a:r>
            <a:endParaRPr lang="de-DE" sz="1800" b="0" strike="noStrike" spc="-1">
              <a:solidFill>
                <a:schemeClr val="dk1"/>
              </a:solidFill>
              <a:latin typeface="Open Sans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accent1"/>
                </a:solidFill>
                <a:latin typeface="Open Sans"/>
              </a:rPr>
              <a:t>ERASMUS+ Tutorin: Eva Helminger</a:t>
            </a:r>
            <a:endParaRPr lang="de-DE" sz="1800" b="0" strike="noStrike" spc="-1">
              <a:solidFill>
                <a:schemeClr val="dk1"/>
              </a:solidFill>
              <a:latin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8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9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0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1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rgbClr val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2022-06_TUD_PPT_16zu9_Vorlage</Template>
  <TotalTime>0</TotalTime>
  <Words>97</Words>
  <Application>Microsoft Office PowerPoint</Application>
  <PresentationFormat>Breitbild</PresentationFormat>
  <Paragraphs>13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30</vt:i4>
      </vt:variant>
      <vt:variant>
        <vt:lpstr>Folientitel</vt:lpstr>
      </vt:variant>
      <vt:variant>
        <vt:i4>1</vt:i4>
      </vt:variant>
    </vt:vector>
  </HeadingPairs>
  <TitlesOfParts>
    <vt:vector size="36" baseType="lpstr">
      <vt:lpstr>Arial</vt:lpstr>
      <vt:lpstr>Calibri</vt:lpstr>
      <vt:lpstr>Open Sans</vt:lpstr>
      <vt:lpstr>Symbol</vt:lpstr>
      <vt:lpstr>Wingdings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TUD_2018_16zu9</vt:lpstr>
      <vt:lpstr>Fakultätsspezifische ERASMUS+ online Info-Veranstaltung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Arbeit</dc:creator>
  <dc:description/>
  <cp:lastModifiedBy>c3aa94f1, 7afeb0e1</cp:lastModifiedBy>
  <cp:revision>256</cp:revision>
  <dcterms:created xsi:type="dcterms:W3CDTF">2023-10-01T14:08:40Z</dcterms:created>
  <dcterms:modified xsi:type="dcterms:W3CDTF">2024-10-15T13:05:49Z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1</vt:r8>
  </property>
  <property fmtid="{D5CDD505-2E9C-101B-9397-08002B2CF9AE}" pid="3" name="PresentationFormat">
    <vt:lpwstr>Breitbild</vt:lpwstr>
  </property>
  <property fmtid="{D5CDD505-2E9C-101B-9397-08002B2CF9AE}" pid="4" name="Slides">
    <vt:r8>1</vt:r8>
  </property>
</Properties>
</file>