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65" r:id="rId1"/>
  </p:sldMasterIdLst>
  <p:notesMasterIdLst>
    <p:notesMasterId r:id="rId11"/>
  </p:notesMasterIdLst>
  <p:handoutMasterIdLst>
    <p:handoutMasterId r:id="rId12"/>
  </p:handoutMasterIdLst>
  <p:sldIdLst>
    <p:sldId id="412" r:id="rId2"/>
    <p:sldId id="377" r:id="rId3"/>
    <p:sldId id="378" r:id="rId4"/>
    <p:sldId id="320" r:id="rId5"/>
    <p:sldId id="322" r:id="rId6"/>
    <p:sldId id="382" r:id="rId7"/>
    <p:sldId id="350" r:id="rId8"/>
    <p:sldId id="411" r:id="rId9"/>
    <p:sldId id="366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ＭＳ Ｐゴシック" panose="020B0600070205080204" pitchFamily="34" charset="-128"/>
      <p:regular r:id="rId21"/>
    </p:embeddedFont>
    <p:embeddedFont>
      <p:font typeface="Webdings" panose="05030102010509060703" pitchFamily="18" charset="2"/>
      <p:regular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B43D2CB-6D07-4AF6-8385-F02019C31457}">
          <p14:sldIdLst>
            <p14:sldId id="412"/>
            <p14:sldId id="377"/>
            <p14:sldId id="378"/>
            <p14:sldId id="320"/>
            <p14:sldId id="322"/>
            <p14:sldId id="382"/>
            <p14:sldId id="350"/>
            <p14:sldId id="411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/>
  <p:cmAuthor id="2" name="Juliane Sichler" initials="J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7F00"/>
    <a:srgbClr val="F6BF7F"/>
    <a:srgbClr val="FFCF9B"/>
    <a:srgbClr val="D14D17"/>
    <a:srgbClr val="28618C"/>
    <a:srgbClr val="F07D00"/>
    <a:srgbClr val="93C356"/>
    <a:srgbClr val="090D55"/>
    <a:srgbClr val="13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9906" autoAdjust="0"/>
  </p:normalViewPr>
  <p:slideViewPr>
    <p:cSldViewPr snapToGrid="0" snapToObjects="1">
      <p:cViewPr varScale="1">
        <p:scale>
          <a:sx n="116" d="100"/>
          <a:sy n="116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06.09.2023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06.09.2023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32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2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ＭＳ Ｐゴシック" pitchFamily="34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31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90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974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48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72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047"/>
            <a:ext cx="9144000" cy="653177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980790"/>
            <a:ext cx="9144000" cy="5877210"/>
          </a:xfrm>
          <a:prstGeom prst="rect">
            <a:avLst/>
          </a:prstGeom>
          <a:gradFill>
            <a:gsLst>
              <a:gs pos="0">
                <a:srgbClr val="EE7F00"/>
              </a:gs>
              <a:gs pos="100000">
                <a:srgbClr val="D14D17">
                  <a:alpha val="0"/>
                </a:srgbClr>
              </a:gs>
            </a:gsLst>
            <a:lin ang="15000000" scaled="0"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982794"/>
            <a:ext cx="9144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092824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18062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983270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154724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8373201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6585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1800" y="1484313"/>
            <a:ext cx="4506913" cy="42497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395286" y="1484313"/>
            <a:ext cx="3739175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00526" y="2943181"/>
            <a:ext cx="3733324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400526" y="4402050"/>
            <a:ext cx="3733325" cy="133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643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624388" y="1484313"/>
            <a:ext cx="4134577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85764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77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24388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89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5793945" y="1484314"/>
            <a:ext cx="2587625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08451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97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48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0"/>
            <a:ext cx="9144000" cy="5076825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329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5763" y="1484313"/>
            <a:ext cx="8373201" cy="42497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3194730" y="6267766"/>
            <a:ext cx="413385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 smtClean="0">
                <a:solidFill>
                  <a:schemeClr val="bg2"/>
                </a:solidFill>
              </a:rPr>
              <a:t>Organisatorische Aspekte Studienbüro Lehramt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3296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86" y="6273051"/>
            <a:ext cx="870085" cy="39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44" y="6288296"/>
            <a:ext cx="1135856" cy="3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70" r:id="rId4"/>
    <p:sldLayoutId id="2147483871" r:id="rId5"/>
    <p:sldLayoutId id="2147483872" r:id="rId6"/>
    <p:sldLayoutId id="2147483873" r:id="rId7"/>
    <p:sldLayoutId id="2147483875" r:id="rId8"/>
    <p:sldLayoutId id="2147483876" r:id="rId9"/>
    <p:sldLayoutId id="2147483877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6000" indent="-324000" algn="l" defTabSz="914400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6000" indent="-216000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6000" indent="-179388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173">
          <p15:clr>
            <a:srgbClr val="F26B43"/>
          </p15:clr>
        </p15:guide>
        <p15:guide id="3" pos="243">
          <p15:clr>
            <a:srgbClr val="F26B43"/>
          </p15:clr>
        </p15:guide>
        <p15:guide id="4" pos="660">
          <p15:clr>
            <a:srgbClr val="F26B43"/>
          </p15:clr>
        </p15:guide>
        <p15:guide id="5" pos="726">
          <p15:clr>
            <a:srgbClr val="F26B43"/>
          </p15:clr>
        </p15:guide>
        <p15:guide id="6" pos="1146">
          <p15:clr>
            <a:srgbClr val="F26B43"/>
          </p15:clr>
        </p15:guide>
        <p15:guide id="7" pos="1212">
          <p15:clr>
            <a:srgbClr val="F26B43"/>
          </p15:clr>
        </p15:guide>
        <p15:guide id="8" pos="1701">
          <p15:clr>
            <a:srgbClr val="F26B43"/>
          </p15:clr>
        </p15:guide>
        <p15:guide id="9" pos="1633" userDrawn="1">
          <p15:clr>
            <a:srgbClr val="F26B43"/>
          </p15:clr>
        </p15:guide>
        <p15:guide id="10" pos="2184">
          <p15:clr>
            <a:srgbClr val="F26B43"/>
          </p15:clr>
        </p15:guide>
        <p15:guide id="11" pos="2117">
          <p15:clr>
            <a:srgbClr val="F26B43"/>
          </p15:clr>
        </p15:guide>
        <p15:guide id="12" pos="2604">
          <p15:clr>
            <a:srgbClr val="F26B43"/>
          </p15:clr>
        </p15:guide>
        <p15:guide id="13" pos="2672">
          <p15:clr>
            <a:srgbClr val="F26B43"/>
          </p15:clr>
        </p15:guide>
        <p15:guide id="14" pos="3089">
          <p15:clr>
            <a:srgbClr val="F26B43"/>
          </p15:clr>
        </p15:guide>
        <p15:guide id="15" pos="3158">
          <p15:clr>
            <a:srgbClr val="F26B43"/>
          </p15:clr>
        </p15:guide>
        <p15:guide id="16" pos="3575">
          <p15:clr>
            <a:srgbClr val="F26B43"/>
          </p15:clr>
        </p15:guide>
        <p15:guide id="17" pos="3642">
          <p15:clr>
            <a:srgbClr val="F26B43"/>
          </p15:clr>
        </p15:guide>
        <p15:guide id="18" pos="3887">
          <p15:clr>
            <a:srgbClr val="F26B43"/>
          </p15:clr>
        </p15:guide>
        <p15:guide id="19" pos="3818">
          <p15:clr>
            <a:srgbClr val="F26B43"/>
          </p15:clr>
        </p15:guide>
        <p15:guide id="20" pos="4061">
          <p15:clr>
            <a:srgbClr val="F26B43"/>
          </p15:clr>
        </p15:guide>
        <p15:guide id="21" pos="4130">
          <p15:clr>
            <a:srgbClr val="F26B43"/>
          </p15:clr>
        </p15:guide>
        <p15:guide id="22" pos="4545">
          <p15:clr>
            <a:srgbClr val="F26B43"/>
          </p15:clr>
        </p15:guide>
        <p15:guide id="23" pos="4614">
          <p15:clr>
            <a:srgbClr val="F26B43"/>
          </p15:clr>
        </p15:guide>
        <p15:guide id="24" pos="5031">
          <p15:clr>
            <a:srgbClr val="F26B43"/>
          </p15:clr>
        </p15:guide>
        <p15:guide id="25" pos="5100">
          <p15:clr>
            <a:srgbClr val="F26B43"/>
          </p15:clr>
        </p15:guide>
        <p15:guide id="26" pos="5586">
          <p15:clr>
            <a:srgbClr val="F26B43"/>
          </p15:clr>
        </p15:guide>
        <p15:guide id="27" pos="5517">
          <p15:clr>
            <a:srgbClr val="F26B43"/>
          </p15:clr>
        </p15:guide>
        <p15:guide id="30" orient="horz" pos="727" userDrawn="1">
          <p15:clr>
            <a:srgbClr val="F26B43"/>
          </p15:clr>
        </p15:guide>
        <p15:guide id="31" pos="416">
          <p15:clr>
            <a:srgbClr val="F26B43"/>
          </p15:clr>
        </p15:guide>
        <p15:guide id="32" pos="483">
          <p15:clr>
            <a:srgbClr val="F26B43"/>
          </p15:clr>
        </p15:guide>
        <p15:guide id="33" pos="903">
          <p15:clr>
            <a:srgbClr val="F26B43"/>
          </p15:clr>
        </p15:guide>
        <p15:guide id="34" pos="971">
          <p15:clr>
            <a:srgbClr val="F26B43"/>
          </p15:clr>
        </p15:guide>
        <p15:guide id="35" pos="1389">
          <p15:clr>
            <a:srgbClr val="F26B43"/>
          </p15:clr>
        </p15:guide>
        <p15:guide id="36" pos="1457">
          <p15:clr>
            <a:srgbClr val="F26B43"/>
          </p15:clr>
        </p15:guide>
        <p15:guide id="37" pos="1875">
          <p15:clr>
            <a:srgbClr val="F26B43"/>
          </p15:clr>
        </p15:guide>
        <p15:guide id="38" pos="1941">
          <p15:clr>
            <a:srgbClr val="F26B43"/>
          </p15:clr>
        </p15:guide>
        <p15:guide id="39" pos="2358">
          <p15:clr>
            <a:srgbClr val="F26B43"/>
          </p15:clr>
        </p15:guide>
        <p15:guide id="40" pos="2429">
          <p15:clr>
            <a:srgbClr val="F26B43"/>
          </p15:clr>
        </p15:guide>
        <p15:guide id="41" pos="2847">
          <p15:clr>
            <a:srgbClr val="F26B43"/>
          </p15:clr>
        </p15:guide>
        <p15:guide id="42" pos="2913">
          <p15:clr>
            <a:srgbClr val="F26B43"/>
          </p15:clr>
        </p15:guide>
        <p15:guide id="43" pos="3330">
          <p15:clr>
            <a:srgbClr val="F26B43"/>
          </p15:clr>
        </p15:guide>
        <p15:guide id="44" pos="3398">
          <p15:clr>
            <a:srgbClr val="F26B43"/>
          </p15:clr>
        </p15:guide>
        <p15:guide id="45" pos="4302">
          <p15:clr>
            <a:srgbClr val="F26B43"/>
          </p15:clr>
        </p15:guide>
        <p15:guide id="46" pos="4373">
          <p15:clr>
            <a:srgbClr val="F26B43"/>
          </p15:clr>
        </p15:guide>
        <p15:guide id="47" pos="4787">
          <p15:clr>
            <a:srgbClr val="F26B43"/>
          </p15:clr>
        </p15:guide>
        <p15:guide id="48" pos="4859">
          <p15:clr>
            <a:srgbClr val="F26B43"/>
          </p15:clr>
        </p15:guide>
        <p15:guide id="49" pos="5274">
          <p15:clr>
            <a:srgbClr val="F26B43"/>
          </p15:clr>
        </p15:guide>
        <p15:guide id="50" pos="5345">
          <p15:clr>
            <a:srgbClr val="F26B43"/>
          </p15:clr>
        </p15:guide>
        <p15:guide id="51" orient="horz" pos="3612">
          <p15:clr>
            <a:srgbClr val="F26B43"/>
          </p15:clr>
        </p15:guide>
        <p15:guide id="52" orient="horz" pos="3838">
          <p15:clr>
            <a:srgbClr val="F26B43"/>
          </p15:clr>
        </p15:guide>
        <p15:guide id="53" orient="horz" pos="935">
          <p15:clr>
            <a:srgbClr val="F26B43"/>
          </p15:clr>
        </p15:guide>
        <p15:guide id="58" orient="horz" pos="221" userDrawn="1">
          <p15:clr>
            <a:srgbClr val="F26B43"/>
          </p15:clr>
        </p15:guide>
        <p15:guide id="59" orient="horz" pos="3962" userDrawn="1">
          <p15:clr>
            <a:srgbClr val="F26B43"/>
          </p15:clr>
        </p15:guide>
        <p15:guide id="60" orient="horz" pos="4167" userDrawn="1">
          <p15:clr>
            <a:srgbClr val="F26B43"/>
          </p15:clr>
        </p15:guide>
        <p15:guide id="61" orient="horz" pos="619" userDrawn="1">
          <p15:clr>
            <a:srgbClr val="F26B43"/>
          </p15:clr>
        </p15:guide>
        <p15:guide id="62" orient="horz" pos="490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hyperlink" Target="mailto:praktikumsbuero.ew@mailbox.tu-dresden.de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6529205" y="4989727"/>
            <a:ext cx="2041280" cy="362043"/>
          </a:xfrm>
        </p:spPr>
        <p:txBody>
          <a:bodyPr/>
          <a:lstStyle/>
          <a:p>
            <a:r>
              <a:rPr lang="de-DE" dirty="0" err="1" smtClean="0"/>
              <a:t>WiSe</a:t>
            </a:r>
            <a:r>
              <a:rPr lang="de-DE" dirty="0" smtClean="0"/>
              <a:t> 2023/2024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24551" y="986912"/>
            <a:ext cx="8939368" cy="254907"/>
          </a:xfrm>
        </p:spPr>
        <p:txBody>
          <a:bodyPr/>
          <a:lstStyle/>
          <a:p>
            <a:r>
              <a:rPr lang="de-DE" sz="1100" b="1" dirty="0">
                <a:solidFill>
                  <a:schemeClr val="tx1">
                    <a:alpha val="80000"/>
                  </a:schemeClr>
                </a:solidFill>
              </a:rPr>
              <a:t>Zentrum für Lehrerbildung, Schul- und Berufsbildungsforschung </a:t>
            </a:r>
            <a:r>
              <a:rPr lang="de-DE" sz="1100" dirty="0">
                <a:solidFill>
                  <a:schemeClr val="tx1">
                    <a:alpha val="80000"/>
                  </a:schemeClr>
                </a:solidFill>
              </a:rPr>
              <a:t>Studienbüro Lehramt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10796" y="2092400"/>
            <a:ext cx="8566878" cy="35378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Zentrum für Lehrerbildung, Schul- und Berufsbildungsforschung </a:t>
            </a:r>
            <a:b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</a:br>
            <a: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Studienbüro Lehramt</a:t>
            </a:r>
            <a:br>
              <a:rPr lang="de-DE" sz="1600" b="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</a:br>
            <a:r>
              <a:rPr lang="de-DE" sz="3600" dirty="0" smtClean="0">
                <a:solidFill>
                  <a:schemeClr val="bg1">
                    <a:alpha val="80000"/>
                  </a:schemeClr>
                </a:solidFill>
                <a:ea typeface="+mn-ea"/>
                <a:cs typeface="+mn-cs"/>
              </a:rPr>
              <a:t>Praktikumskoordination Lehramt</a:t>
            </a:r>
            <a:endParaRPr lang="de-DE" sz="3600" dirty="0">
              <a:solidFill>
                <a:schemeClr val="bg1">
                  <a:alpha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4699" y="426158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600" dirty="0">
              <a:solidFill>
                <a:schemeClr val="bg1">
                  <a:alpha val="80000"/>
                </a:schemeClr>
              </a:solidFill>
              <a:latin typeface="Open Sans" panose="020B0606030504020204" pitchFamily="34" charset="0"/>
            </a:endParaRPr>
          </a:p>
          <a:p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/>
            </a:r>
            <a:b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</a:br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/>
            </a:r>
            <a:b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</a:br>
            <a:r>
              <a:rPr lang="de-DE" sz="1600" dirty="0">
                <a:solidFill>
                  <a:schemeClr val="bg1">
                    <a:alpha val="80000"/>
                  </a:schemeClr>
                </a:solidFill>
                <a:latin typeface="Open Sans" panose="020B0606030504020204" pitchFamily="34" charset="0"/>
              </a:rPr>
              <a:t>Studienbüro Lehramt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4"/>
    </mc:Choice>
    <mc:Fallback xmlns="">
      <p:transition spd="slow" advTm="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xmlns="" id="{80C2B200-2419-4D20-BFB7-5065E3C91D4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570410" y="341313"/>
            <a:ext cx="818782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2000" u="sng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Übersicht Schulpraktika</a:t>
            </a:r>
            <a:r>
              <a:rPr lang="de-DE" sz="200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</a:t>
            </a:r>
            <a:r>
              <a:rPr lang="de-DE" sz="1800" cap="all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insgesamt </a:t>
            </a:r>
            <a:r>
              <a:rPr lang="de-DE" sz="1800" cap="all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de-DE" sz="1800" cap="all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de-DE" sz="1800" cap="all" dirty="0" smtClean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Leistungspunkte</a:t>
            </a:r>
            <a:r>
              <a:rPr kumimoji="0" lang="de-DE" sz="1800" b="0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1800" b="0" i="0" u="none" strike="noStrike" kern="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de-DE" sz="1800" b="0" i="0" u="none" strike="noStrike" kern="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xmlns="" id="{F4A5A310-FDE6-4509-97EC-24ACD88A5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59856"/>
              </p:ext>
            </p:extLst>
          </p:nvPr>
        </p:nvGraphicFramePr>
        <p:xfrm>
          <a:off x="570411" y="1084119"/>
          <a:ext cx="7967414" cy="433772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84000"/>
                    </a:srgbClr>
                  </a:outerShdw>
                </a:effectLst>
              </a:tblPr>
              <a:tblGrid>
                <a:gridCol w="20417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7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15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367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683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de-DE" sz="1600" cap="all" dirty="0">
                        <a:latin typeface="+mn-lt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1" kern="1200" cap="none" baseline="0" dirty="0" err="1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Bildungswiss</a:t>
                      </a: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Fachdidaktik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cap="none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Fachdidaktik</a:t>
                      </a:r>
                      <a:endParaRPr lang="de-DE" sz="1600" b="1" cap="all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9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de-DE" sz="1600" b="1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Schulart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Block</a:t>
                      </a:r>
                      <a:r>
                        <a:rPr lang="de-DE" sz="1600" b="0" kern="1200" cap="all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</a:t>
                      </a:r>
                      <a:endParaRPr lang="de-DE" sz="1600" b="0" kern="1200" cap="all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SPÜ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de-DE" sz="1600" b="0" kern="1200" cap="none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 </a:t>
                      </a: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</a:t>
                      </a:r>
                      <a:endParaRPr lang="de-DE" sz="1600" b="0" kern="1200" cap="none" baseline="0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kern="1200" cap="all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Block 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</a:t>
                      </a:r>
                      <a:r>
                        <a:rPr lang="de-DE" sz="1600" b="0" kern="1200" cap="none" baseline="0" dirty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 </a:t>
                      </a:r>
                      <a:r>
                        <a:rPr lang="de-DE" sz="1600" b="0" kern="1200" cap="none" baseline="0" dirty="0" smtClean="0">
                          <a:solidFill>
                            <a:schemeClr val="l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Fach</a:t>
                      </a:r>
                      <a:endParaRPr lang="de-DE" sz="1600" b="0" kern="1200" cap="none" baseline="0" dirty="0">
                        <a:solidFill>
                          <a:schemeClr val="lt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Grundschule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2./3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5./6.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baseline="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 smtClean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Oberschule</a:t>
                      </a:r>
                      <a:endParaRPr lang="de-DE" sz="1600" b="1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6./7.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Gymnasium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de-DE" sz="1600" b="0" kern="1200" baseline="0" dirty="0" smtClean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0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4./5.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kern="1200" baseline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baseline="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6./7. </a:t>
                      </a:r>
                      <a:r>
                        <a:rPr lang="de-DE" sz="1600" b="0" kern="1200" baseline="0" dirty="0">
                          <a:solidFill>
                            <a:srgbClr val="001D4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  <a:endParaRPr lang="de-DE" sz="1600" b="0" dirty="0">
                        <a:solidFill>
                          <a:srgbClr val="002060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BBS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smtClean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./6. 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7./8</a:t>
                      </a:r>
                      <a:r>
                        <a:rPr lang="de-DE" sz="1600" b="0" kern="1200" dirty="0" smtClean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lang="de-DE" sz="1600" b="0" kern="1200" dirty="0">
                          <a:solidFill>
                            <a:srgbClr val="002060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Sem.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0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Aufwand *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</a:t>
                      </a:r>
                      <a:r>
                        <a:rPr lang="de-DE" sz="16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de-DE" sz="1600" b="1" kern="1200" baseline="0" dirty="0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</a:t>
                      </a:r>
                      <a:r>
                        <a:rPr lang="de-DE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h</a:t>
                      </a:r>
                    </a:p>
                    <a:p>
                      <a:pPr algn="ctr"/>
                      <a:r>
                        <a:rPr lang="de-DE" sz="1600" b="1" kern="120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LP</a:t>
                      </a:r>
                    </a:p>
                  </a:txBody>
                  <a:tcPr marL="88503" marR="88503" marT="44251" marB="442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76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E03925D9-0D79-4248-8095-4C034EAC6549}"/>
              </a:ext>
            </a:extLst>
          </p:cNvPr>
          <p:cNvSpPr/>
          <p:nvPr/>
        </p:nvSpPr>
        <p:spPr>
          <a:xfrm>
            <a:off x="496642" y="5768597"/>
            <a:ext cx="48686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* Umfang inkl. Vor- und Nachbereitungszeit, Zeitraum entspricht dem </a:t>
            </a:r>
            <a:r>
              <a:rPr lang="de-DE" sz="10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Regelfall</a:t>
            </a:r>
            <a:endParaRPr lang="de-DE" sz="1000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311" y="5557701"/>
            <a:ext cx="539159" cy="5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"/>
    </mc:Choice>
    <mc:Fallback xmlns="">
      <p:transition spd="slow" advTm="65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47F40107-D4F8-4901-AD12-BD2DB9F27C11}"/>
              </a:ext>
            </a:extLst>
          </p:cNvPr>
          <p:cNvSpPr/>
          <p:nvPr/>
        </p:nvSpPr>
        <p:spPr>
          <a:xfrm>
            <a:off x="903349" y="478730"/>
            <a:ext cx="76660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 u="sng" kern="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Dokumentation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 smtClean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00"/>
              </a:lnSpc>
            </a:pP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 Einmalig Account anlegen für </a:t>
            </a:r>
            <a:r>
              <a:rPr lang="de-DE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alle</a:t>
            </a: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Praktika</a:t>
            </a:r>
            <a:b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https://praktikumsportal.lehrerbildung.sachsen.de/</a:t>
            </a:r>
            <a:r>
              <a:rPr lang="de-DE" dirty="0">
                <a:solidFill>
                  <a:srgbClr val="00B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000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0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immer </a:t>
            </a:r>
            <a:r>
              <a:rPr lang="de-DE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aktuelle Termine 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beachten:</a:t>
            </a:r>
            <a:b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Webseite 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ZLSB &gt; Lehramtsstudium &gt; </a:t>
            </a:r>
            <a:r>
              <a:rPr lang="de-DE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Schulpraktika</a:t>
            </a:r>
          </a:p>
          <a:p>
            <a:pPr>
              <a:lnSpc>
                <a:spcPts val="2400"/>
              </a:lnSpc>
            </a:pPr>
            <a:r>
              <a:rPr lang="de-DE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bzw</a:t>
            </a:r>
            <a:r>
              <a:rPr lang="de-DE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Webseiten + Aushänge </a:t>
            </a:r>
            <a:r>
              <a:rPr lang="de-DE" dirty="0" err="1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Fachdidaktiken</a:t>
            </a:r>
            <a:endParaRPr lang="de-DE" b="1" dirty="0" smtClean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sz="16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Nachweisheft: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○  kein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 der </a:t>
            </a:r>
            <a:r>
              <a:rPr lang="de-DE" sz="1600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40 Stunden</a:t>
            </a: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begleiteten Unterrichts mehr nötig;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de-DE" sz="1600" b="1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kein </a:t>
            </a:r>
            <a:r>
              <a:rPr lang="de-DE" sz="1600" b="1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Nachweisheft einreichen bei </a:t>
            </a:r>
            <a:r>
              <a:rPr lang="de-DE" sz="1600" b="1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Anmeldung zur Ersten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Staatsprüfung</a:t>
            </a:r>
            <a:endParaRPr lang="de-DE" sz="1600" b="1" dirty="0" smtClean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Das </a:t>
            </a:r>
            <a:r>
              <a:rPr lang="de-DE" sz="160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Nachweisheft soll dennoch geführt </a:t>
            </a:r>
            <a:r>
              <a:rPr lang="de-DE" sz="1600" dirty="0" smtClean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werden!</a:t>
            </a:r>
            <a:endParaRPr lang="de-DE" sz="1600" dirty="0">
              <a:solidFill>
                <a:srgbClr val="001D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 smtClean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"/>
    </mc:Choice>
    <mc:Fallback xmlns="">
      <p:transition spd="slow" advTm="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xmlns="" id="{D4B91316-980C-4512-9C7E-638BE749EA05}"/>
              </a:ext>
            </a:extLst>
          </p:cNvPr>
          <p:cNvSpPr txBox="1">
            <a:spLocks/>
          </p:cNvSpPr>
          <p:nvPr/>
        </p:nvSpPr>
        <p:spPr bwMode="auto">
          <a:xfrm>
            <a:off x="733043" y="818148"/>
            <a:ext cx="7953375" cy="48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540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			</a:t>
            </a:r>
            <a:r>
              <a:rPr lang="de-DE" sz="180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 </a:t>
            </a:r>
            <a:r>
              <a:rPr lang="de-DE" sz="2000" b="1" u="sng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SPÜ: </a:t>
            </a:r>
          </a:p>
          <a:p>
            <a:pPr eaLnBrk="0" hangingPunct="0"/>
            <a:endParaRPr lang="de-DE" sz="2000" b="1" u="sng" kern="0" dirty="0">
              <a:solidFill>
                <a:srgbClr val="001D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jedem Fach / in jeder Fachrichtung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Kleingruppen (max. 5 Studierende)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01D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Dresden und Umgebung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E576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x pro Woche semesterbegleitend ab Oktober bzw. April </a:t>
            </a:r>
          </a:p>
          <a:p>
            <a:pPr marL="457200" lvl="0" indent="-457200" eaLnBrk="0" hangingPunct="0">
              <a:buFontTx/>
              <a:buChar char="-"/>
            </a:pP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Schulartintern; manchmal </a:t>
            </a:r>
            <a:r>
              <a:rPr lang="de-DE" sz="1600" b="0" dirty="0" smtClean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schulartübergreifend</a:t>
            </a: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(Fachdidaktik entscheidet)</a:t>
            </a:r>
          </a:p>
          <a:p>
            <a:pPr marL="457200" lvl="0" indent="-457200" eaLnBrk="0" hangingPunct="0">
              <a:buFontTx/>
              <a:buChar char="-"/>
            </a:pPr>
            <a:endParaRPr lang="de-DE" sz="1600" b="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>
              <a:buFontTx/>
              <a:buChar char="-"/>
            </a:pPr>
            <a:endParaRPr lang="de-DE" sz="180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 eaLnBrk="0" hangingPunct="0"/>
            <a:r>
              <a:rPr lang="de-DE" sz="2000" b="1" u="sng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 der Buchung SPÜ: </a:t>
            </a:r>
            <a:endParaRPr lang="de-DE" sz="2000" b="1" u="sng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hangingPunct="0">
              <a:buFontTx/>
              <a:buChar char="-"/>
            </a:pPr>
            <a:endParaRPr lang="de-DE" sz="1800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hangingPunct="0"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Härtefälle</a:t>
            </a:r>
            <a:r>
              <a:rPr lang="de-DE" sz="1600" b="0" dirty="0">
                <a:solidFill>
                  <a:srgbClr val="E87B1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b="0" dirty="0">
                <a:solidFill>
                  <a:srgbClr val="0B2A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(zu betreuende Kinder bzw. Pflegefälle in der Familie) melden sich vorab bei den Fachdidaktiken mit Angabe der Wunschschulen</a:t>
            </a:r>
            <a:endParaRPr lang="de-DE" sz="1800" dirty="0">
              <a:solidFill>
                <a:srgbClr val="0B2A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 eaLnBrk="0" hangingPunct="0"/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2">
            <a:extLst>
              <a:ext uri="{FF2B5EF4-FFF2-40B4-BE49-F238E27FC236}">
                <a16:creationId xmlns:a16="http://schemas.microsoft.com/office/drawing/2014/main" xmlns="" id="{86BE7E1C-5872-4FFF-99A7-3CAFB5A0837B}"/>
              </a:ext>
            </a:extLst>
          </p:cNvPr>
          <p:cNvSpPr txBox="1">
            <a:spLocks/>
          </p:cNvSpPr>
          <p:nvPr/>
        </p:nvSpPr>
        <p:spPr bwMode="auto">
          <a:xfrm>
            <a:off x="1161466" y="1395665"/>
            <a:ext cx="6821067" cy="44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u="sng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SPÜ – </a:t>
            </a:r>
            <a:r>
              <a:rPr lang="de-DE" sz="2000" b="1" u="sng" cap="all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 Phasen: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u="sng" kern="0" cap="all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de-DE" sz="1600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de-DE" sz="16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Registrierung</a:t>
            </a:r>
            <a:r>
              <a:rPr lang="de-DE" sz="1600" dirty="0"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(auch für Härtefälle </a:t>
            </a: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zwingend erforderlich!!!)</a:t>
            </a:r>
          </a:p>
          <a:p>
            <a:pPr marL="971550" lvl="1" indent="-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FFC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u="sng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Drei Monate vor 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Buchung des Platzes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Juni (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bzw. Dezember (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SoSe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Voraussetzungen müssen erfüllt sein!!!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 	</a:t>
            </a:r>
            <a:r>
              <a:rPr lang="de-DE" sz="1600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Vorabveröffentlichung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der Kapazitäten ca. 1 Woche vor Buchung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3. 	</a:t>
            </a:r>
            <a:r>
              <a:rPr lang="de-DE" sz="16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Buchung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nach dem „Windhund-Prinzip“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Im September (für das 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WiSe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bzw. im März (für das </a:t>
            </a:r>
            <a:r>
              <a:rPr lang="de-DE" sz="1600" dirty="0" err="1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SoSe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4. 	</a:t>
            </a:r>
            <a:r>
              <a:rPr lang="de-DE" sz="1600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Restplatzbörse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- Möglichkeit zur Buchung noch freier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Praktikumsplätze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3"/>
    </mc:Choice>
    <mc:Fallback xmlns="">
      <p:transition spd="slow" advTm="4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xmlns="" id="{8BA8BBD9-23FB-4804-B30C-8BFE03CABA28}"/>
              </a:ext>
            </a:extLst>
          </p:cNvPr>
          <p:cNvSpPr txBox="1">
            <a:spLocks/>
          </p:cNvSpPr>
          <p:nvPr/>
        </p:nvSpPr>
        <p:spPr bwMode="auto">
          <a:xfrm>
            <a:off x="911669" y="2260277"/>
            <a:ext cx="7953375" cy="220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5400" b="1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  <a:sym typeface="Webding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5400" b="1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  <a:sym typeface="Webdings"/>
              </a:rPr>
              <a:t>		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u="sng" dirty="0">
              <a:solidFill>
                <a:srgbClr val="0B2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Praktikumszeitraum: i</a:t>
            </a:r>
            <a:r>
              <a:rPr lang="de-DE" sz="1600" dirty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d. R</a:t>
            </a: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.: </a:t>
            </a: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März/September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eines Jahres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Außerhalb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Hochschulzentren Dresden, Leipzig und Chemnitz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PLZ und Orte im ländlichen Raum wählen   Chancen auf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        Praktikumsplatz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werden erhöht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600" dirty="0">
                <a:solidFill>
                  <a:srgbClr val="E87B1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Schulartintern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1600" dirty="0">
              <a:solidFill>
                <a:srgbClr val="E87B1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cap="all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        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 Buchung: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de-DE" sz="1600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Vorab-Info zu Plätzen im Portal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Eintragung der Härtefälle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(Meldung in der Praktikumskoordination im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Studienbüro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Lehramt) vor Öffnung des Portals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3.      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Öffnung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des Portals (2 Wochen)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mit Abgabe der Wünsche</a:t>
            </a:r>
            <a:b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 (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voll ausschöpfen!) </a:t>
            </a:r>
            <a:r>
              <a:rPr lang="de-DE" sz="16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auch FAQ im Portal beachten</a:t>
            </a:r>
            <a:r>
              <a:rPr lang="de-DE" sz="1600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!        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de-DE" sz="1600" dirty="0" smtClean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Zeitpunkt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Wunschabgabe spielt keine Rolle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dirty="0">
              <a:solidFill>
                <a:srgbClr val="0B2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ADDBD12-A9B3-4308-9435-D5897788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262" y="2042068"/>
            <a:ext cx="1471782" cy="18542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98"/>
    </mc:Choice>
    <mc:Fallback xmlns="">
      <p:transition spd="slow" advTm="9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xmlns="" id="{4E713AC7-1840-49A6-A328-79AE8826479C}"/>
              </a:ext>
            </a:extLst>
          </p:cNvPr>
          <p:cNvSpPr txBox="1">
            <a:spLocks/>
          </p:cNvSpPr>
          <p:nvPr/>
        </p:nvSpPr>
        <p:spPr bwMode="auto">
          <a:xfrm>
            <a:off x="1011332" y="2105485"/>
            <a:ext cx="79533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b="1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….... </a:t>
            </a:r>
            <a:r>
              <a:rPr lang="de-DE" sz="2000" b="1" u="sng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B Buchung:</a:t>
            </a: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u="sng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endParaRPr lang="de-DE" b="1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4.      Platzzuweisung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 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E-Mail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+ Bestätigung bzw. Rückgabe des Platzes nötig!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Download der Dokumente über Account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Bestätigter Platz ist verbindlich;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       bzw.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dass kein Platz zugewiesen werden konnte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Restplatzbörse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(Rückgabe und Umtausch des Platzes möglich; </a:t>
            </a:r>
            <a:r>
              <a:rPr lang="de-DE" sz="1600" dirty="0" err="1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Neusuche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falls kein Platz zugewiesen werden konnte; Meldung bei der Praktikumskoordination im Studienbüro Lehramt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ZLSB</a:t>
            </a: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Meldung der </a:t>
            </a:r>
            <a:r>
              <a:rPr lang="de-DE" sz="1600" dirty="0" err="1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Praktikant:innen</a:t>
            </a:r>
            <a:r>
              <a:rPr lang="de-DE" sz="1600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 die Schulen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Kontaktaufnahme </a:t>
            </a: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der Studierenden mit der </a:t>
            </a:r>
            <a:r>
              <a:rPr lang="de-DE" sz="1600" dirty="0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Schule/</a:t>
            </a:r>
            <a:r>
              <a:rPr lang="de-DE" sz="1600" dirty="0" err="1" smtClean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Mentor:in</a:t>
            </a:r>
            <a:endParaRPr lang="de-DE" sz="1600" dirty="0">
              <a:solidFill>
                <a:srgbClr val="001D4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de-DE" sz="1600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Von der Schule unterschriebene Genehmigung uploaden/abgeben</a:t>
            </a:r>
          </a:p>
          <a:p>
            <a:pPr marL="514350" indent="-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dirty="0">
                <a:solidFill>
                  <a:srgbClr val="001D4B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2400" kern="0" dirty="0">
                <a:solidFill>
                  <a:srgbClr val="80808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2400" kern="0" dirty="0">
              <a:solidFill>
                <a:srgbClr val="80808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9"/>
    </mc:Choice>
    <mc:Fallback xmlns="">
      <p:transition spd="slow" advTm="7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u="sng" dirty="0">
                <a:solidFill>
                  <a:srgbClr val="0B2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Masernschutzgesetz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4294967295"/>
          </p:nvPr>
        </p:nvSpPr>
        <p:spPr>
          <a:xfrm>
            <a:off x="510158" y="923129"/>
            <a:ext cx="8633842" cy="5259462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b="1" dirty="0"/>
              <a:t>Z</a:t>
            </a:r>
            <a:r>
              <a:rPr lang="de-DE" sz="1400" b="1" dirty="0" smtClean="0"/>
              <a:t>um </a:t>
            </a:r>
            <a:r>
              <a:rPr lang="de-DE" sz="1400" b="1" dirty="0"/>
              <a:t>1. März 2020 </a:t>
            </a:r>
            <a:r>
              <a:rPr lang="de-DE" sz="1400" dirty="0" smtClean="0"/>
              <a:t>tritt das </a:t>
            </a:r>
            <a:r>
              <a:rPr lang="de-DE" sz="1400" dirty="0"/>
              <a:t>„Gesetz für den Schutz vor Masern und 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zur </a:t>
            </a:r>
            <a:r>
              <a:rPr lang="de-DE" sz="1400" dirty="0"/>
              <a:t>Stärkung der Impfprävention“ (Masernschutzgesetz) in Kraft</a:t>
            </a:r>
            <a:r>
              <a:rPr lang="de-DE" sz="1400" dirty="0" smtClean="0"/>
              <a:t>.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</a:t>
            </a:r>
            <a:r>
              <a:rPr lang="de-DE" sz="1400" dirty="0" smtClean="0">
                <a:sym typeface="Wingdings" panose="05000000000000000000" pitchFamily="2" charset="2"/>
              </a:rPr>
              <a:t> Auswirkungen auf </a:t>
            </a:r>
            <a:r>
              <a:rPr lang="de-DE" sz="1400" u="sng" dirty="0" smtClean="0">
                <a:sym typeface="Wingdings" panose="05000000000000000000" pitchFamily="2" charset="2"/>
              </a:rPr>
              <a:t>alle</a:t>
            </a:r>
            <a:r>
              <a:rPr lang="de-DE" sz="1400" dirty="0" smtClean="0">
                <a:sym typeface="Wingdings" panose="05000000000000000000" pitchFamily="2" charset="2"/>
              </a:rPr>
              <a:t> Schulpraktika</a:t>
            </a:r>
            <a:endParaRPr lang="de-DE" sz="1400" dirty="0" smtClean="0"/>
          </a:p>
          <a:p>
            <a:endParaRPr lang="de-DE" sz="14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Wer muss den Impfschutz nachweisen?</a:t>
            </a:r>
          </a:p>
          <a:p>
            <a:pPr marL="0" indent="0">
              <a:buNone/>
            </a:pPr>
            <a:r>
              <a:rPr lang="de-DE" sz="1400" dirty="0" smtClean="0"/>
              <a:t>      - alle Personen, die nach 1970 geboren wurden und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- die in der Einrichtung beschäftigt/tätig sind oder betreut/beschult werden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- die regelmäßig (nicht nur für wenige Tage) und nicht nur zeitlich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vorübergehend (nicht nur wenige Minuten, sondern über längeren Zeitraum)</a:t>
            </a:r>
          </a:p>
          <a:p>
            <a:pPr marL="0" indent="0">
              <a:buNone/>
            </a:pPr>
            <a:r>
              <a:rPr lang="de-DE" sz="1400" dirty="0"/>
              <a:t> </a:t>
            </a:r>
            <a:r>
              <a:rPr lang="de-DE" sz="1400" dirty="0" smtClean="0"/>
              <a:t>       in der Einrichtung sind</a:t>
            </a:r>
          </a:p>
          <a:p>
            <a:pPr marL="0" indent="0">
              <a:buNone/>
            </a:pPr>
            <a:endParaRPr lang="de-DE" sz="1400" dirty="0" smtClean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Vorlage des Nachweises (z.B. Impfausweis) vor Aufnahme der Tätigkeit unaufgefordert bei der Schulleitung</a:t>
            </a:r>
          </a:p>
          <a:p>
            <a:endParaRPr lang="de-DE" sz="14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Kein Zutritt zur Schule, wenn Nachweis fehlt!</a:t>
            </a:r>
          </a:p>
          <a:p>
            <a:pPr marL="0" indent="0">
              <a:buNone/>
            </a:pPr>
            <a:endParaRPr lang="de-DE" sz="1400" dirty="0" smtClean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de-DE" sz="1400" dirty="0" smtClean="0"/>
              <a:t>Weitere Informationen: https://www.bundesgesundheitsministerium.de/impfpflicht/faq-masernschutzgesetz.html</a:t>
            </a:r>
            <a:endParaRPr lang="de-DE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3"/>
    </mc:Choice>
    <mc:Fallback xmlns="">
      <p:transition spd="slow" advTm="3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638" y="5193288"/>
            <a:ext cx="8363677" cy="540762"/>
          </a:xfrm>
        </p:spPr>
        <p:txBody>
          <a:bodyPr/>
          <a:lstStyle/>
          <a:p>
            <a:r>
              <a:rPr lang="de-DE" sz="3200" dirty="0">
                <a:solidFill>
                  <a:schemeClr val="bg1"/>
                </a:solidFill>
                <a:latin typeface="+mj-lt"/>
              </a:rPr>
              <a:t>Lehramt an berufsbildenden Schulen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F137DC67-A655-4916-B156-E90390F890B9}"/>
              </a:ext>
            </a:extLst>
          </p:cNvPr>
          <p:cNvSpPr txBox="1">
            <a:spLocks/>
          </p:cNvSpPr>
          <p:nvPr/>
        </p:nvSpPr>
        <p:spPr>
          <a:xfrm>
            <a:off x="719108" y="257260"/>
            <a:ext cx="7699429" cy="58558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6000" indent="-324000" algn="l" defTabSz="914400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6000" indent="-179388" algn="l" defTabSz="914400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75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u="sng" cap="all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Ansprechpartner:innen</a:t>
            </a:r>
            <a:r>
              <a:rPr lang="de-DE" sz="2000" b="1" u="sng" cap="all" dirty="0" smtClean="0"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de-DE" sz="2000" b="1" u="sng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de-DE" sz="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Block A Praktikum:</a:t>
            </a:r>
            <a:endParaRPr lang="de-DE" b="1" u="sng" dirty="0">
              <a:solidFill>
                <a:srgbClr val="E5761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Praktikumsbüro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in der Fakultät Erziehungswissenschaften</a:t>
            </a:r>
          </a:p>
          <a:p>
            <a:r>
              <a:rPr lang="de-DE" b="1" dirty="0">
                <a:ea typeface="Open Sans" panose="020B0606030504020204" pitchFamily="34" charset="0"/>
                <a:cs typeface="Open Sans" panose="020B0606030504020204" pitchFamily="34" charset="0"/>
              </a:rPr>
              <a:t>Joachim Gerhardt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Weberbau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 am Weberplatz 5,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Zi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 65)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Tel. 0351/ 463 33537, Mail: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praktikumsbuero.ew@mailbox.tu-dresden.de</a:t>
            </a:r>
            <a:endParaRPr lang="de-DE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Sprechzeiten: Montag 13:00-15:00 Uhr; Dienstag 09:00-11:00 Uhr und 13:00-15:00 Uhr; Donnerstag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09:00-11:00 Uhr und 13:00-15:00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Uhr</a:t>
            </a:r>
            <a:endParaRPr lang="de-DE" b="1" u="sng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Fachdidaktische Fragen, Organisation und Durchführung der SPÜ: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SPÜ- Verantwortliche in den Fachdidaktiken, den Beruflichen Didaktiken und der Grundschuldidaktik </a:t>
            </a:r>
          </a:p>
          <a:p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Eine Liste der </a:t>
            </a:r>
            <a:r>
              <a:rPr lang="de-DE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Ansprechpartner:innen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ist auf der Webseite des ZLSB und im FAQ-Katalog zu den SPÜ zu finden (unter der Rubrik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„Schulpraktika“).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b="1" u="sng" dirty="0" smtClean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Allg</a:t>
            </a:r>
            <a:r>
              <a:rPr lang="de-DE" b="1" u="sng" dirty="0">
                <a:solidFill>
                  <a:srgbClr val="E576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organisatorische Fragen zum Portal / Buchung SPÜ und Block B:</a:t>
            </a: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Praktikumskoordination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am ZLSB, Studienbüro Lehramt</a:t>
            </a:r>
          </a:p>
          <a:p>
            <a:r>
              <a:rPr lang="de-DE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Sabrina Gottschalk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(Seminargebäude II, </a:t>
            </a:r>
            <a:r>
              <a:rPr lang="de-DE" dirty="0" err="1">
                <a:ea typeface="Open Sans" panose="020B0606030504020204" pitchFamily="34" charset="0"/>
                <a:cs typeface="Open Sans" panose="020B0606030504020204" pitchFamily="34" charset="0"/>
              </a:rPr>
              <a:t>Zi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217 a,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Zellescher Weg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20) </a:t>
            </a: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Tel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.: 0351/ 463 42323,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: Bitte nutzen Sie 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das Kontaktformular </a:t>
            </a:r>
            <a:r>
              <a:rPr lang="de-DE" dirty="0">
                <a:ea typeface="Open Sans" panose="020B0606030504020204" pitchFamily="34" charset="0"/>
                <a:cs typeface="Open Sans" panose="020B0606030504020204" pitchFamily="34" charset="0"/>
              </a:rPr>
              <a:t>auf der Website</a:t>
            </a:r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de-DE" dirty="0" smtClean="0">
                <a:ea typeface="Open Sans" panose="020B0606030504020204" pitchFamily="34" charset="0"/>
                <a:cs typeface="Open Sans" panose="020B0606030504020204" pitchFamily="34" charset="0"/>
              </a:rPr>
              <a:t>Sprechzeiten: Dienstag: 09:00-12:00 Uhr und 13:00-15:00 Uhr; Donnerstag: 09:00-12:00 Uhr</a:t>
            </a:r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37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96"/>
    </mc:Choice>
    <mc:Fallback xmlns="">
      <p:transition spd="slow" advTm="8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UD_2018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6961F1C-F98C-4003-B5F0-DA17942A0026}" vid="{8ADE10CE-E4DF-463D-883E-1CFC45717D7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73" row="5">
    <wetp:webextensionref xmlns:r="http://schemas.openxmlformats.org/officeDocument/2006/relationships" r:id="rId1"/>
  </wetp:taskpane>
  <wetp:taskpane dockstate="right" visibility="0" width="473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8B76A83-C168-439E-9F96-649A08C7C03B}">
  <we:reference id="wa104379791" version="1.0.0.0" store="de-DE" storeType="OMEX"/>
  <we:alternateReferences>
    <we:reference id="WA104379791" version="1.0.0.0" store="WA10437979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419BA31-65BB-4AFD-9F0C-089FE3DF84C1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Praesentationsvorlagen4zu3</Template>
  <TotalTime>0</TotalTime>
  <Words>573</Words>
  <Application>Microsoft Office PowerPoint</Application>
  <PresentationFormat>Bildschirmpräsentation (4:3)</PresentationFormat>
  <Paragraphs>157</Paragraphs>
  <Slides>9</Slides>
  <Notes>7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Symbol</vt:lpstr>
      <vt:lpstr>Calibri</vt:lpstr>
      <vt:lpstr>Open Sans</vt:lpstr>
      <vt:lpstr>ＭＳ Ｐゴシック</vt:lpstr>
      <vt:lpstr>Arial</vt:lpstr>
      <vt:lpstr>Wingdings</vt:lpstr>
      <vt:lpstr>Webdings</vt:lpstr>
      <vt:lpstr>Courier New</vt:lpstr>
      <vt:lpstr>TUD_2018</vt:lpstr>
      <vt:lpstr>Zentrum für Lehrerbildung, Schul- und Berufsbildungsforschung  Studienbüro Lehramt Praktikumskoordination Lehramt</vt:lpstr>
      <vt:lpstr>Übersicht Schulpraktika        insgesamt 25 Leistungspunkte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Masernschutzgesetz</vt:lpstr>
      <vt:lpstr>Lehramt an berufsbildenden Schulen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der Systemsoftware CampusNet für die Lehramtsstudiengänge</dc:title>
  <dc:creator>Juliane Sichler</dc:creator>
  <cp:lastModifiedBy>Sabrina Gottschalk</cp:lastModifiedBy>
  <cp:revision>343</cp:revision>
  <dcterms:created xsi:type="dcterms:W3CDTF">2018-07-09T07:11:00Z</dcterms:created>
  <dcterms:modified xsi:type="dcterms:W3CDTF">2023-09-06T08:43:04Z</dcterms:modified>
</cp:coreProperties>
</file>